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Lst>
  <p:notesMasterIdLst>
    <p:notesMasterId r:id="rId14"/>
  </p:notesMasterIdLst>
  <p:handoutMasterIdLst>
    <p:handoutMasterId r:id="rId15"/>
  </p:handoutMasterIdLst>
  <p:sldIdLst>
    <p:sldId id="5465" r:id="rId2"/>
    <p:sldId id="5467" r:id="rId3"/>
    <p:sldId id="5487" r:id="rId4"/>
    <p:sldId id="5493" r:id="rId5"/>
    <p:sldId id="5468" r:id="rId6"/>
    <p:sldId id="5489" r:id="rId7"/>
    <p:sldId id="5495" r:id="rId8"/>
    <p:sldId id="5496" r:id="rId9"/>
    <p:sldId id="5488" r:id="rId10"/>
    <p:sldId id="5490" r:id="rId11"/>
    <p:sldId id="5492" r:id="rId12"/>
    <p:sldId id="5486" r:id="rId13"/>
  </p:sldIdLst>
  <p:sldSz cx="9144000" cy="6858000" type="letter"/>
  <p:notesSz cx="7019925" cy="9305925"/>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3600" kern="1200">
        <a:solidFill>
          <a:schemeClr val="tx1"/>
        </a:solidFill>
        <a:latin typeface="Tahoma" pitchFamily="34" charset="0"/>
        <a:ea typeface="ＭＳ Ｐゴシック" charset="-128"/>
        <a:cs typeface="+mn-cs"/>
      </a:defRPr>
    </a:lvl1pPr>
    <a:lvl2pPr marL="457200" algn="l" rtl="0" fontAlgn="base">
      <a:spcBef>
        <a:spcPct val="0"/>
      </a:spcBef>
      <a:spcAft>
        <a:spcPct val="0"/>
      </a:spcAft>
      <a:defRPr sz="3600" kern="1200">
        <a:solidFill>
          <a:schemeClr val="tx1"/>
        </a:solidFill>
        <a:latin typeface="Tahoma" pitchFamily="34" charset="0"/>
        <a:ea typeface="ＭＳ Ｐゴシック" charset="-128"/>
        <a:cs typeface="+mn-cs"/>
      </a:defRPr>
    </a:lvl2pPr>
    <a:lvl3pPr marL="914400" algn="l" rtl="0" fontAlgn="base">
      <a:spcBef>
        <a:spcPct val="0"/>
      </a:spcBef>
      <a:spcAft>
        <a:spcPct val="0"/>
      </a:spcAft>
      <a:defRPr sz="3600" kern="1200">
        <a:solidFill>
          <a:schemeClr val="tx1"/>
        </a:solidFill>
        <a:latin typeface="Tahoma" pitchFamily="34" charset="0"/>
        <a:ea typeface="ＭＳ Ｐゴシック" charset="-128"/>
        <a:cs typeface="+mn-cs"/>
      </a:defRPr>
    </a:lvl3pPr>
    <a:lvl4pPr marL="1371600" algn="l" rtl="0" fontAlgn="base">
      <a:spcBef>
        <a:spcPct val="0"/>
      </a:spcBef>
      <a:spcAft>
        <a:spcPct val="0"/>
      </a:spcAft>
      <a:defRPr sz="3600" kern="1200">
        <a:solidFill>
          <a:schemeClr val="tx1"/>
        </a:solidFill>
        <a:latin typeface="Tahoma" pitchFamily="34" charset="0"/>
        <a:ea typeface="ＭＳ Ｐゴシック" charset="-128"/>
        <a:cs typeface="+mn-cs"/>
      </a:defRPr>
    </a:lvl4pPr>
    <a:lvl5pPr marL="1828800" algn="l" rtl="0" fontAlgn="base">
      <a:spcBef>
        <a:spcPct val="0"/>
      </a:spcBef>
      <a:spcAft>
        <a:spcPct val="0"/>
      </a:spcAft>
      <a:defRPr sz="3600" kern="1200">
        <a:solidFill>
          <a:schemeClr val="tx1"/>
        </a:solidFill>
        <a:latin typeface="Tahoma" pitchFamily="34" charset="0"/>
        <a:ea typeface="ＭＳ Ｐゴシック" charset="-128"/>
        <a:cs typeface="+mn-cs"/>
      </a:defRPr>
    </a:lvl5pPr>
    <a:lvl6pPr marL="2286000" algn="l" defTabSz="914400" rtl="0" eaLnBrk="1" latinLnBrk="0" hangingPunct="1">
      <a:defRPr sz="3600" kern="1200">
        <a:solidFill>
          <a:schemeClr val="tx1"/>
        </a:solidFill>
        <a:latin typeface="Tahoma" pitchFamily="34" charset="0"/>
        <a:ea typeface="ＭＳ Ｐゴシック" charset="-128"/>
        <a:cs typeface="+mn-cs"/>
      </a:defRPr>
    </a:lvl6pPr>
    <a:lvl7pPr marL="2743200" algn="l" defTabSz="914400" rtl="0" eaLnBrk="1" latinLnBrk="0" hangingPunct="1">
      <a:defRPr sz="3600" kern="1200">
        <a:solidFill>
          <a:schemeClr val="tx1"/>
        </a:solidFill>
        <a:latin typeface="Tahoma" pitchFamily="34" charset="0"/>
        <a:ea typeface="ＭＳ Ｐゴシック" charset="-128"/>
        <a:cs typeface="+mn-cs"/>
      </a:defRPr>
    </a:lvl7pPr>
    <a:lvl8pPr marL="3200400" algn="l" defTabSz="914400" rtl="0" eaLnBrk="1" latinLnBrk="0" hangingPunct="1">
      <a:defRPr sz="3600" kern="1200">
        <a:solidFill>
          <a:schemeClr val="tx1"/>
        </a:solidFill>
        <a:latin typeface="Tahoma" pitchFamily="34" charset="0"/>
        <a:ea typeface="ＭＳ Ｐゴシック" charset="-128"/>
        <a:cs typeface="+mn-cs"/>
      </a:defRPr>
    </a:lvl8pPr>
    <a:lvl9pPr marL="3657600" algn="l" defTabSz="914400" rtl="0" eaLnBrk="1" latinLnBrk="0" hangingPunct="1">
      <a:defRPr sz="3600" kern="1200">
        <a:solidFill>
          <a:schemeClr val="tx1"/>
        </a:solidFill>
        <a:latin typeface="Tahoma" pitchFamily="34"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1">
          <p15:clr>
            <a:srgbClr val="A4A3A4"/>
          </p15:clr>
        </p15:guide>
        <p15:guide id="2" pos="221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69EFF"/>
    <a:srgbClr val="246DA5"/>
    <a:srgbClr val="20509E"/>
    <a:srgbClr val="074CC8"/>
    <a:srgbClr val="2B84C8"/>
    <a:srgbClr val="CCECFF"/>
    <a:srgbClr val="FFCC00"/>
    <a:srgbClr val="C5F8BE"/>
    <a:srgbClr val="FF99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39" autoAdjust="0"/>
    <p:restoredTop sz="94318" autoAdjust="0"/>
  </p:normalViewPr>
  <p:slideViewPr>
    <p:cSldViewPr snapToGrid="0">
      <p:cViewPr varScale="1">
        <p:scale>
          <a:sx n="69" d="100"/>
          <a:sy n="69" d="100"/>
        </p:scale>
        <p:origin x="-1368" y="-108"/>
      </p:cViewPr>
      <p:guideLst>
        <p:guide orient="horz" pos="2160"/>
        <p:guide pos="2880"/>
      </p:guideLst>
    </p:cSldViewPr>
  </p:slideViewPr>
  <p:outlineViewPr>
    <p:cViewPr>
      <p:scale>
        <a:sx n="33" d="100"/>
        <a:sy n="33" d="100"/>
      </p:scale>
      <p:origin x="0" y="36173"/>
    </p:cViewPr>
  </p:outlineViewPr>
  <p:notesTextViewPr>
    <p:cViewPr>
      <p:scale>
        <a:sx n="100" d="100"/>
        <a:sy n="100" d="100"/>
      </p:scale>
      <p:origin x="0" y="0"/>
    </p:cViewPr>
  </p:notesTextViewPr>
  <p:sorterViewPr>
    <p:cViewPr>
      <p:scale>
        <a:sx n="76" d="100"/>
        <a:sy n="76" d="100"/>
      </p:scale>
      <p:origin x="0" y="0"/>
    </p:cViewPr>
  </p:sorterViewPr>
  <p:notesViewPr>
    <p:cSldViewPr snapToGrid="0">
      <p:cViewPr varScale="1">
        <p:scale>
          <a:sx n="70" d="100"/>
          <a:sy n="70" d="100"/>
        </p:scale>
        <p:origin x="-2190" y="-102"/>
      </p:cViewPr>
      <p:guideLst>
        <p:guide orient="horz" pos="2931"/>
        <p:guide pos="221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6550025" y="8905875"/>
            <a:ext cx="398463"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167" tIns="44784" rIns="91167" bIns="44784" anchor="ctr">
            <a:spAutoFit/>
          </a:bodyPr>
          <a:lstStyle/>
          <a:p>
            <a:pPr algn="r" defTabSz="922338" eaLnBrk="0" hangingPunct="0">
              <a:defRPr/>
            </a:pPr>
            <a:fld id="{98547D6A-86D8-4B2C-A3E0-E8BE816D38E9}" type="slidenum">
              <a:rPr lang="en-US" sz="1400">
                <a:latin typeface="Arial" pitchFamily="34" charset="0"/>
              </a:rPr>
              <a:pPr algn="r" defTabSz="922338" eaLnBrk="0" hangingPunct="0">
                <a:defRPr/>
              </a:pPr>
              <a:t>‹#›</a:t>
            </a:fld>
            <a:endParaRPr lang="en-US" sz="1400">
              <a:latin typeface="Arial" pitchFamily="34" charset="0"/>
            </a:endParaRPr>
          </a:p>
        </p:txBody>
      </p:sp>
    </p:spTree>
    <p:extLst>
      <p:ext uri="{BB962C8B-B14F-4D97-AF65-F5344CB8AC3E}">
        <p14:creationId xmlns:p14="http://schemas.microsoft.com/office/powerpoint/2010/main" val="157966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5038" y="4419600"/>
            <a:ext cx="5149850"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67" tIns="44784" rIns="91167" bIns="44784"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2755" name="Rectangle 3"/>
          <p:cNvSpPr>
            <a:spLocks noGrp="1" noRot="1" noChangeAspect="1" noChangeArrowheads="1" noTextEdit="1"/>
          </p:cNvSpPr>
          <p:nvPr>
            <p:ph type="sldImg" idx="2"/>
          </p:nvPr>
        </p:nvSpPr>
        <p:spPr bwMode="auto">
          <a:xfrm>
            <a:off x="1190625" y="703263"/>
            <a:ext cx="4635500" cy="34766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2756" name="Rectangle 4"/>
          <p:cNvSpPr>
            <a:spLocks noChangeArrowheads="1"/>
          </p:cNvSpPr>
          <p:nvPr/>
        </p:nvSpPr>
        <p:spPr bwMode="auto">
          <a:xfrm>
            <a:off x="6550025" y="8905875"/>
            <a:ext cx="398463"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167" tIns="44784" rIns="91167" bIns="44784" anchor="ctr">
            <a:spAutoFit/>
          </a:bodyPr>
          <a:lstStyle/>
          <a:p>
            <a:pPr algn="r" defTabSz="922338" eaLnBrk="0" hangingPunct="0">
              <a:defRPr/>
            </a:pPr>
            <a:fld id="{D029D9A4-F63A-4746-B018-6F295AA93EC0}" type="slidenum">
              <a:rPr lang="en-US" sz="1400">
                <a:latin typeface="Arial" pitchFamily="34" charset="0"/>
              </a:rPr>
              <a:pPr algn="r" defTabSz="922338" eaLnBrk="0" hangingPunct="0">
                <a:defRPr/>
              </a:pPr>
              <a:t>‹#›</a:t>
            </a:fld>
            <a:endParaRPr lang="en-US" sz="1400">
              <a:latin typeface="Arial" pitchFamily="34" charset="0"/>
            </a:endParaRPr>
          </a:p>
        </p:txBody>
      </p:sp>
    </p:spTree>
    <p:extLst>
      <p:ext uri="{BB962C8B-B14F-4D97-AF65-F5344CB8AC3E}">
        <p14:creationId xmlns:p14="http://schemas.microsoft.com/office/powerpoint/2010/main" val="22695614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chemeClr val="tx2"/>
              </a:solidFill>
              <a:latin typeface="Arial" pitchFamily="34" charset="0"/>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endParaRPr lang="en-US" sz="3200">
              <a:latin typeface="Arial" pitchFamily="34" charset="0"/>
            </a:endParaRPr>
          </a:p>
        </p:txBody>
      </p:sp>
    </p:spTree>
    <p:extLst>
      <p:ext uri="{BB962C8B-B14F-4D97-AF65-F5344CB8AC3E}">
        <p14:creationId xmlns:p14="http://schemas.microsoft.com/office/powerpoint/2010/main" val="372884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chemeClr val="tx2"/>
              </a:solidFill>
              <a:latin typeface="Arial" pitchFamily="34" charset="0"/>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endParaRPr lang="en-US" sz="3200">
              <a:latin typeface="Arial" pitchFamily="34" charset="0"/>
            </a:endParaRPr>
          </a:p>
        </p:txBody>
      </p:sp>
      <p:sp>
        <p:nvSpPr>
          <p:cNvPr id="4" name="Rectangle 3"/>
          <p:cNvSpPr/>
          <p:nvPr userDrawn="1"/>
        </p:nvSpPr>
        <p:spPr bwMode="auto">
          <a:xfrm>
            <a:off x="0" y="0"/>
            <a:ext cx="9144000" cy="6858000"/>
          </a:xfrm>
          <a:prstGeom prst="rect">
            <a:avLst/>
          </a:prstGeom>
          <a:gradFill flip="none" rotWithShape="1">
            <a:gsLst>
              <a:gs pos="0">
                <a:srgbClr val="CCECFF"/>
              </a:gs>
              <a:gs pos="100000">
                <a:srgbClr val="CCECFF">
                  <a:alpha val="12000"/>
                </a:srgbClr>
              </a:gs>
            </a:gsLst>
            <a:lin ang="4980000" scaled="0"/>
            <a:tileRect/>
          </a:gradFill>
          <a:ln w="57150">
            <a:noFill/>
            <a:round/>
            <a:headEnd type="oval" w="med" len="med"/>
            <a:tailEnd type="triangle" w="med" len="med"/>
          </a:ln>
          <a:extLst/>
        </p:spPr>
        <p:txBody>
          <a:bodyPr rtlCol="0" anchor="ctr"/>
          <a:lstStyle/>
          <a:p>
            <a:pPr algn="ctr"/>
            <a:endParaRPr lang="en-US" sz="1800" dirty="0">
              <a:solidFill>
                <a:schemeClr val="tx1">
                  <a:lumMod val="65000"/>
                  <a:lumOff val="35000"/>
                </a:schemeClr>
              </a:solidFill>
            </a:endParaRPr>
          </a:p>
        </p:txBody>
      </p:sp>
    </p:spTree>
    <p:extLst>
      <p:ext uri="{BB962C8B-B14F-4D97-AF65-F5344CB8AC3E}">
        <p14:creationId xmlns:p14="http://schemas.microsoft.com/office/powerpoint/2010/main" val="4170643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266298E-A4A4-49C1-B753-822D77AECC20}" type="slidenum">
              <a:rPr lang="en-US"/>
              <a:pPr>
                <a:defRPr/>
              </a:pPr>
              <a:t>‹#›</a:t>
            </a:fld>
            <a:endParaRPr lang="en-US"/>
          </a:p>
        </p:txBody>
      </p:sp>
    </p:spTree>
    <p:extLst>
      <p:ext uri="{BB962C8B-B14F-4D97-AF65-F5344CB8AC3E}">
        <p14:creationId xmlns:p14="http://schemas.microsoft.com/office/powerpoint/2010/main" val="275225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5401"/>
            <a:ext cx="9144000" cy="845575"/>
          </a:xfrm>
          <a:solidFill>
            <a:schemeClr val="bg1">
              <a:lumMod val="95000"/>
            </a:schemeClr>
          </a:solidFill>
          <a:effectLst/>
        </p:spPr>
        <p:txBody>
          <a:bodyPr lIns="548640"/>
          <a:lstStyle>
            <a:lvl1pPr algn="l">
              <a:defRPr sz="3200" b="0">
                <a:solidFill>
                  <a:srgbClr val="246DA5"/>
                </a:solidFill>
                <a:effectLst/>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7858"/>
            <a:ext cx="8229600" cy="4828305"/>
          </a:xfrm>
        </p:spPr>
        <p:txBody>
          <a:bodyPr lIns="0" rIns="0"/>
          <a:lstStyle>
            <a:lvl1pPr marL="342900" indent="-342900">
              <a:spcBef>
                <a:spcPts val="3000"/>
              </a:spcBef>
              <a:spcAft>
                <a:spcPts val="600"/>
              </a:spcAft>
              <a:buFont typeface="Arial"/>
              <a:buChar char="•"/>
              <a:defRPr sz="2000">
                <a:solidFill>
                  <a:schemeClr val="tx1">
                    <a:lumMod val="75000"/>
                    <a:lumOff val="25000"/>
                  </a:schemeClr>
                </a:solidFill>
                <a:latin typeface="Calibri" pitchFamily="34" charset="0"/>
                <a:cs typeface="Calibri" pitchFamily="34" charset="0"/>
              </a:defRPr>
            </a:lvl1pPr>
            <a:lvl2pPr marL="356616" indent="0" algn="l">
              <a:spcBef>
                <a:spcPts val="0"/>
              </a:spcBef>
              <a:buClr>
                <a:schemeClr val="bg2"/>
              </a:buClr>
              <a:buSzPct val="76000"/>
              <a:buFontTx/>
              <a:buNone/>
              <a:defRPr sz="1600">
                <a:solidFill>
                  <a:schemeClr val="tx1">
                    <a:lumMod val="65000"/>
                    <a:lumOff val="35000"/>
                  </a:schemeClr>
                </a:solidFill>
                <a:latin typeface="Calibri" pitchFamily="34" charset="0"/>
                <a:cs typeface="Calibri" pitchFamily="34" charset="0"/>
              </a:defRPr>
            </a:lvl2pPr>
            <a:lvl3pPr marL="228600" indent="0" algn="l">
              <a:spcBef>
                <a:spcPts val="0"/>
              </a:spcBef>
              <a:buClr>
                <a:schemeClr val="bg2"/>
              </a:buClr>
              <a:buSzPct val="76000"/>
              <a:buFontTx/>
              <a:buNone/>
              <a:defRPr sz="1600">
                <a:solidFill>
                  <a:schemeClr val="bg1">
                    <a:lumMod val="50000"/>
                  </a:schemeClr>
                </a:solidFill>
                <a:latin typeface="Calibri" pitchFamily="34" charset="0"/>
                <a:cs typeface="Calibri" pitchFamily="34" charset="0"/>
              </a:defRPr>
            </a:lvl3pPr>
            <a:lvl4pPr marL="228600" indent="0" algn="l">
              <a:spcBef>
                <a:spcPts val="0"/>
              </a:spcBef>
              <a:buClr>
                <a:schemeClr val="bg2"/>
              </a:buClr>
              <a:buSzPct val="76000"/>
              <a:buFontTx/>
              <a:buNone/>
              <a:defRPr sz="1600">
                <a:solidFill>
                  <a:schemeClr val="bg1">
                    <a:lumMod val="50000"/>
                  </a:schemeClr>
                </a:solidFill>
                <a:latin typeface="Calibri" pitchFamily="34" charset="0"/>
                <a:cs typeface="Calibri" pitchFamily="34" charset="0"/>
              </a:defRPr>
            </a:lvl4pPr>
            <a:lvl5pPr marL="228600" indent="0" algn="l">
              <a:spcBef>
                <a:spcPts val="0"/>
              </a:spcBef>
              <a:buClr>
                <a:schemeClr val="bg2"/>
              </a:buClr>
              <a:buSzPct val="76000"/>
              <a:buFontTx/>
              <a:buNone/>
              <a:defRPr sz="1600">
                <a:solidFill>
                  <a:schemeClr val="bg1">
                    <a:lumMod val="50000"/>
                  </a:schemeClr>
                </a:solidFill>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bwMode="auto">
          <a:xfrm>
            <a:off x="0" y="826042"/>
            <a:ext cx="9144000" cy="0"/>
          </a:xfrm>
          <a:prstGeom prst="line">
            <a:avLst/>
          </a:prstGeom>
          <a:solidFill>
            <a:schemeClr val="accent1"/>
          </a:solidFill>
          <a:ln w="12700" cap="flat" cmpd="sng" algn="ctr">
            <a:solidFill>
              <a:schemeClr val="bg1">
                <a:lumMod val="65000"/>
              </a:schemeClr>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649044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5401"/>
            <a:ext cx="9144000" cy="845575"/>
          </a:xfrm>
          <a:solidFill>
            <a:schemeClr val="bg1">
              <a:lumMod val="95000"/>
            </a:schemeClr>
          </a:solidFill>
          <a:effectLst/>
        </p:spPr>
        <p:txBody>
          <a:bodyPr lIns="548640"/>
          <a:lstStyle>
            <a:lvl1pPr algn="l">
              <a:defRPr sz="3200" b="0">
                <a:solidFill>
                  <a:srgbClr val="2B84C8"/>
                </a:solidFill>
                <a:effectLst/>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7858"/>
            <a:ext cx="8229600" cy="4828305"/>
          </a:xfrm>
        </p:spPr>
        <p:txBody>
          <a:bodyPr/>
          <a:lstStyle>
            <a:lvl1pPr marL="342900" indent="-342900">
              <a:spcBef>
                <a:spcPts val="600"/>
              </a:spcBef>
              <a:spcAft>
                <a:spcPts val="600"/>
              </a:spcAft>
              <a:buFont typeface="Arial"/>
              <a:buChar char="•"/>
              <a:defRPr sz="2000">
                <a:solidFill>
                  <a:schemeClr val="tx1">
                    <a:lumMod val="75000"/>
                    <a:lumOff val="25000"/>
                  </a:schemeClr>
                </a:solidFill>
                <a:latin typeface="Calibri" pitchFamily="34" charset="0"/>
                <a:cs typeface="Calibri" pitchFamily="34" charset="0"/>
              </a:defRPr>
            </a:lvl1pPr>
            <a:lvl2pPr marL="356616" indent="0">
              <a:spcBef>
                <a:spcPts val="600"/>
              </a:spcBef>
              <a:buClr>
                <a:schemeClr val="bg2"/>
              </a:buClr>
              <a:buSzPct val="76000"/>
              <a:buFont typeface="Arial"/>
              <a:buNone/>
              <a:defRPr sz="1600">
                <a:solidFill>
                  <a:schemeClr val="tx1">
                    <a:lumMod val="65000"/>
                    <a:lumOff val="35000"/>
                  </a:schemeClr>
                </a:solidFill>
                <a:latin typeface="Calibri" pitchFamily="34" charset="0"/>
                <a:cs typeface="Calibri" pitchFamily="34" charset="0"/>
              </a:defRPr>
            </a:lvl2pPr>
            <a:lvl3pPr marL="228600" indent="0">
              <a:spcBef>
                <a:spcPts val="600"/>
              </a:spcBef>
              <a:buClr>
                <a:schemeClr val="bg2"/>
              </a:buClr>
              <a:buSzPct val="76000"/>
              <a:buFont typeface="Arial"/>
              <a:buNone/>
              <a:defRPr sz="1600">
                <a:solidFill>
                  <a:schemeClr val="bg1">
                    <a:lumMod val="50000"/>
                  </a:schemeClr>
                </a:solidFill>
                <a:latin typeface="Calibri" pitchFamily="34" charset="0"/>
                <a:cs typeface="Calibri" pitchFamily="34" charset="0"/>
              </a:defRPr>
            </a:lvl3pPr>
            <a:lvl4pPr marL="228600" indent="0">
              <a:spcBef>
                <a:spcPts val="600"/>
              </a:spcBef>
              <a:buClr>
                <a:schemeClr val="bg2"/>
              </a:buClr>
              <a:buSzPct val="76000"/>
              <a:buFont typeface="Arial"/>
              <a:buNone/>
              <a:defRPr sz="1600">
                <a:solidFill>
                  <a:schemeClr val="bg1">
                    <a:lumMod val="50000"/>
                  </a:schemeClr>
                </a:solidFill>
                <a:latin typeface="Calibri" pitchFamily="34" charset="0"/>
                <a:cs typeface="Calibri" pitchFamily="34" charset="0"/>
              </a:defRPr>
            </a:lvl4pPr>
            <a:lvl5pPr marL="228600" indent="0">
              <a:spcBef>
                <a:spcPts val="600"/>
              </a:spcBef>
              <a:buClr>
                <a:schemeClr val="bg2"/>
              </a:buClr>
              <a:buSzPct val="76000"/>
              <a:buFont typeface="Arial"/>
              <a:buNone/>
              <a:defRPr sz="1600">
                <a:solidFill>
                  <a:schemeClr val="bg1">
                    <a:lumMod val="50000"/>
                  </a:schemeClr>
                </a:solidFill>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Arrow Connector 4"/>
          <p:cNvCxnSpPr/>
          <p:nvPr userDrawn="1"/>
        </p:nvCxnSpPr>
        <p:spPr bwMode="auto">
          <a:xfrm>
            <a:off x="0" y="826042"/>
            <a:ext cx="9234931" cy="12329"/>
          </a:xfrm>
          <a:prstGeom prst="straightConnector1">
            <a:avLst/>
          </a:prstGeom>
          <a:solidFill>
            <a:schemeClr val="accent1"/>
          </a:solidFill>
          <a:ln w="19050" cap="flat" cmpd="sng" algn="ctr">
            <a:solidFill>
              <a:srgbClr val="A6A6A6"/>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2382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5575"/>
          </a:xfrm>
          <a:solidFill>
            <a:srgbClr val="F2F2F2"/>
          </a:solidFill>
        </p:spPr>
        <p:txBody>
          <a:bodyPr lIns="365760"/>
          <a:lstStyle>
            <a:lvl1pPr algn="l">
              <a:defRPr sz="3200" b="0">
                <a:solidFill>
                  <a:srgbClr val="2B84C8"/>
                </a:solidFill>
                <a:effectLst/>
                <a:latin typeface="Calibri" pitchFamily="34" charset="0"/>
                <a:cs typeface="Calibri" pitchFamily="34" charset="0"/>
              </a:defRPr>
            </a:lvl1pPr>
          </a:lstStyle>
          <a:p>
            <a:r>
              <a:rPr lang="en-US" dirty="0" smtClean="0"/>
              <a:t>Click to edit Master title style</a:t>
            </a:r>
            <a:endParaRPr lang="en-US" dirty="0"/>
          </a:p>
        </p:txBody>
      </p:sp>
      <p:cxnSp>
        <p:nvCxnSpPr>
          <p:cNvPr id="4" name="Straight Connector 3"/>
          <p:cNvCxnSpPr/>
          <p:nvPr userDrawn="1"/>
        </p:nvCxnSpPr>
        <p:spPr bwMode="auto">
          <a:xfrm>
            <a:off x="0" y="850700"/>
            <a:ext cx="9144000" cy="0"/>
          </a:xfrm>
          <a:prstGeom prst="line">
            <a:avLst/>
          </a:prstGeom>
          <a:solidFill>
            <a:schemeClr val="accent1"/>
          </a:solidFill>
          <a:ln w="12700" cap="flat" cmpd="sng" algn="ctr">
            <a:solidFill>
              <a:srgbClr val="A6A6A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261520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94" r:id="rId1"/>
    <p:sldLayoutId id="2147483907" r:id="rId2"/>
    <p:sldLayoutId id="2147483893" r:id="rId3"/>
    <p:sldLayoutId id="2147483908" r:id="rId4"/>
    <p:sldLayoutId id="2147483947" r:id="rId5"/>
    <p:sldLayoutId id="2147483911" r:id="rId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4"/>
          <p:cNvSpPr txBox="1">
            <a:spLocks noChangeArrowheads="1"/>
          </p:cNvSpPr>
          <p:nvPr/>
        </p:nvSpPr>
        <p:spPr bwMode="auto">
          <a:xfrm>
            <a:off x="0" y="2967038"/>
            <a:ext cx="9144000" cy="923925"/>
          </a:xfrm>
          <a:prstGeom prst="rect">
            <a:avLst/>
          </a:prstGeom>
          <a:noFill/>
          <a:ln w="9525">
            <a:noFill/>
            <a:miter lim="800000"/>
            <a:headEnd/>
            <a:tailEnd/>
          </a:ln>
        </p:spPr>
        <p:txBody>
          <a:bodyPr anchor="ctr">
            <a:spAutoFit/>
          </a:bodyPr>
          <a:lstStyle/>
          <a:p>
            <a:pPr algn="ctr"/>
            <a:r>
              <a:rPr lang="en-US" sz="5400" dirty="0" smtClean="0">
                <a:solidFill>
                  <a:srgbClr val="00B0F0"/>
                </a:solidFill>
                <a:latin typeface="Calibri" pitchFamily="34" charset="0"/>
              </a:rPr>
              <a:t>Structured ALE Solver</a:t>
            </a:r>
            <a:endParaRPr lang="en-US" sz="5400" dirty="0">
              <a:solidFill>
                <a:srgbClr val="00B0F0"/>
              </a:solidFill>
              <a:latin typeface="Calibri" pitchFamily="34" charset="0"/>
            </a:endParaRPr>
          </a:p>
        </p:txBody>
      </p:sp>
    </p:spTree>
    <p:extLst>
      <p:ext uri="{BB962C8B-B14F-4D97-AF65-F5344CB8AC3E}">
        <p14:creationId xmlns:p14="http://schemas.microsoft.com/office/powerpoint/2010/main" val="1913230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846138"/>
          </a:xfrm>
        </p:spPr>
        <p:txBody>
          <a:bodyPr/>
          <a:lstStyle/>
          <a:p>
            <a:pPr>
              <a:defRPr/>
            </a:pPr>
            <a:r>
              <a:rPr lang="en-US" dirty="0" smtClean="0"/>
              <a:t>Multiple Mesh Domains</a:t>
            </a:r>
            <a:endParaRPr lang="en-US" dirty="0"/>
          </a:p>
        </p:txBody>
      </p:sp>
      <p:sp>
        <p:nvSpPr>
          <p:cNvPr id="13315"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07F52EA-3921-4DD5-9BFD-01F30233ECC6}" type="slidenum">
              <a:rPr lang="en-US" sz="1400">
                <a:latin typeface="Arial" charset="0"/>
              </a:rPr>
              <a:pPr algn="r"/>
              <a:t>10</a:t>
            </a:fld>
            <a:endParaRPr lang="en-US" sz="1400" dirty="0">
              <a:latin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0" y="2193344"/>
            <a:ext cx="4274127" cy="320559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218" y="2193340"/>
            <a:ext cx="4274127" cy="3205595"/>
          </a:xfrm>
          <a:prstGeom prst="rect">
            <a:avLst/>
          </a:prstGeom>
        </p:spPr>
      </p:pic>
      <p:sp>
        <p:nvSpPr>
          <p:cNvPr id="8" name="Content Placeholder 2"/>
          <p:cNvSpPr>
            <a:spLocks noGrp="1"/>
          </p:cNvSpPr>
          <p:nvPr>
            <p:ph idx="1"/>
          </p:nvPr>
        </p:nvSpPr>
        <p:spPr>
          <a:xfrm>
            <a:off x="399069" y="5644429"/>
            <a:ext cx="3743453" cy="609600"/>
          </a:xfrm>
        </p:spPr>
        <p:txBody>
          <a:bodyPr>
            <a:normAutofit/>
          </a:bodyPr>
          <a:lstStyle/>
          <a:p>
            <a:pPr marL="0" indent="0">
              <a:buNone/>
            </a:pPr>
            <a:r>
              <a:rPr lang="en-US" sz="1800" dirty="0" smtClean="0"/>
              <a:t>Contact between bags DISABLED</a:t>
            </a:r>
            <a:endParaRPr lang="en-US" sz="1800" dirty="0"/>
          </a:p>
        </p:txBody>
      </p:sp>
      <p:sp>
        <p:nvSpPr>
          <p:cNvPr id="9" name="Content Placeholder 2"/>
          <p:cNvSpPr txBox="1">
            <a:spLocks/>
          </p:cNvSpPr>
          <p:nvPr/>
        </p:nvSpPr>
        <p:spPr bwMode="auto">
          <a:xfrm>
            <a:off x="5081897" y="5635625"/>
            <a:ext cx="374345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600"/>
              </a:spcBef>
              <a:spcAft>
                <a:spcPts val="600"/>
              </a:spcAft>
              <a:buFont typeface="Arial"/>
              <a:buChar char="•"/>
              <a:defRPr sz="2000">
                <a:solidFill>
                  <a:schemeClr val="tx1">
                    <a:lumMod val="75000"/>
                    <a:lumOff val="25000"/>
                  </a:schemeClr>
                </a:solidFill>
                <a:latin typeface="Calibri" pitchFamily="34" charset="0"/>
                <a:ea typeface="ＭＳ Ｐゴシック" charset="0"/>
                <a:cs typeface="Calibri" pitchFamily="34" charset="0"/>
              </a:defRPr>
            </a:lvl1pPr>
            <a:lvl2pPr marL="356616" indent="0" algn="l" rtl="0" eaLnBrk="0" fontAlgn="base" hangingPunct="0">
              <a:spcBef>
                <a:spcPts val="600"/>
              </a:spcBef>
              <a:spcAft>
                <a:spcPct val="0"/>
              </a:spcAft>
              <a:buClr>
                <a:schemeClr val="bg2"/>
              </a:buClr>
              <a:buSzPct val="76000"/>
              <a:buFont typeface="Arial"/>
              <a:buNone/>
              <a:defRPr sz="1600">
                <a:solidFill>
                  <a:schemeClr val="tx1">
                    <a:lumMod val="65000"/>
                    <a:lumOff val="35000"/>
                  </a:schemeClr>
                </a:solidFill>
                <a:latin typeface="Calibri" pitchFamily="34" charset="0"/>
                <a:ea typeface="ＭＳ Ｐゴシック" charset="0"/>
                <a:cs typeface="Calibri" pitchFamily="34" charset="0"/>
              </a:defRPr>
            </a:lvl2pPr>
            <a:lvl3pPr marL="228600" indent="0" algn="l" rtl="0" eaLnBrk="0" fontAlgn="base" hangingPunct="0">
              <a:spcBef>
                <a:spcPts val="600"/>
              </a:spcBef>
              <a:spcAft>
                <a:spcPct val="0"/>
              </a:spcAft>
              <a:buClr>
                <a:schemeClr val="bg2"/>
              </a:buClr>
              <a:buSzPct val="76000"/>
              <a:buFont typeface="Arial"/>
              <a:buNone/>
              <a:defRPr sz="1600">
                <a:solidFill>
                  <a:schemeClr val="bg1">
                    <a:lumMod val="50000"/>
                  </a:schemeClr>
                </a:solidFill>
                <a:latin typeface="Calibri" pitchFamily="34" charset="0"/>
                <a:ea typeface="ＭＳ Ｐゴシック" charset="0"/>
                <a:cs typeface="Calibri" pitchFamily="34" charset="0"/>
              </a:defRPr>
            </a:lvl3pPr>
            <a:lvl4pPr marL="228600" indent="0" algn="l" rtl="0" eaLnBrk="0" fontAlgn="base" hangingPunct="0">
              <a:spcBef>
                <a:spcPts val="600"/>
              </a:spcBef>
              <a:spcAft>
                <a:spcPct val="0"/>
              </a:spcAft>
              <a:buClr>
                <a:schemeClr val="bg2"/>
              </a:buClr>
              <a:buSzPct val="76000"/>
              <a:buFont typeface="Arial"/>
              <a:buNone/>
              <a:defRPr sz="1600">
                <a:solidFill>
                  <a:schemeClr val="bg1">
                    <a:lumMod val="50000"/>
                  </a:schemeClr>
                </a:solidFill>
                <a:latin typeface="Calibri" pitchFamily="34" charset="0"/>
                <a:ea typeface="ＭＳ Ｐゴシック" charset="0"/>
                <a:cs typeface="Calibri" pitchFamily="34" charset="0"/>
              </a:defRPr>
            </a:lvl4pPr>
            <a:lvl5pPr marL="228600" indent="0" algn="l" rtl="0" eaLnBrk="0" fontAlgn="base" hangingPunct="0">
              <a:spcBef>
                <a:spcPts val="600"/>
              </a:spcBef>
              <a:spcAft>
                <a:spcPct val="0"/>
              </a:spcAft>
              <a:buClr>
                <a:schemeClr val="bg2"/>
              </a:buClr>
              <a:buSzPct val="76000"/>
              <a:buFont typeface="Arial"/>
              <a:buNone/>
              <a:defRPr sz="1600">
                <a:solidFill>
                  <a:schemeClr val="bg1">
                    <a:lumMod val="50000"/>
                  </a:schemeClr>
                </a:solidFill>
                <a:latin typeface="Calibri" pitchFamily="34" charset="0"/>
                <a:ea typeface="ＭＳ Ｐゴシック"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Arial"/>
              <a:buNone/>
            </a:pPr>
            <a:r>
              <a:rPr lang="en-US" sz="1800" dirty="0" smtClean="0"/>
              <a:t>Contact between bags ENABLED</a:t>
            </a:r>
            <a:endParaRPr lang="en-US" sz="1800" dirty="0"/>
          </a:p>
        </p:txBody>
      </p:sp>
      <p:sp>
        <p:nvSpPr>
          <p:cNvPr id="10" name="Content Placeholder 2"/>
          <p:cNvSpPr txBox="1">
            <a:spLocks/>
          </p:cNvSpPr>
          <p:nvPr/>
        </p:nvSpPr>
        <p:spPr bwMode="auto">
          <a:xfrm>
            <a:off x="235527" y="1410773"/>
            <a:ext cx="8714509" cy="42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45720" rIns="0" bIns="45720" numCol="1" anchor="t" anchorCtr="0" compatLnSpc="1">
            <a:prstTxWarp prst="textNoShape">
              <a:avLst/>
            </a:prstTxWarp>
            <a:noAutofit/>
          </a:bodyPr>
          <a:lstStyle>
            <a:lvl1pPr marL="342900" indent="-342900" algn="l" rtl="0" eaLnBrk="0" fontAlgn="base" hangingPunct="0">
              <a:spcBef>
                <a:spcPts val="3000"/>
              </a:spcBef>
              <a:spcAft>
                <a:spcPts val="600"/>
              </a:spcAft>
              <a:buFont typeface="Arial"/>
              <a:buChar char="•"/>
              <a:defRPr sz="2000">
                <a:solidFill>
                  <a:schemeClr val="tx1">
                    <a:lumMod val="75000"/>
                    <a:lumOff val="25000"/>
                  </a:schemeClr>
                </a:solidFill>
                <a:latin typeface="Calibri" pitchFamily="34" charset="0"/>
                <a:ea typeface="ＭＳ Ｐゴシック" charset="0"/>
                <a:cs typeface="Calibri" pitchFamily="34" charset="0"/>
              </a:defRPr>
            </a:lvl1pPr>
            <a:lvl2pPr marL="356616" indent="0" algn="l" rtl="0" eaLnBrk="0" fontAlgn="base" hangingPunct="0">
              <a:spcBef>
                <a:spcPts val="0"/>
              </a:spcBef>
              <a:spcAft>
                <a:spcPct val="0"/>
              </a:spcAft>
              <a:buClr>
                <a:schemeClr val="bg2"/>
              </a:buClr>
              <a:buSzPct val="76000"/>
              <a:buFontTx/>
              <a:buNone/>
              <a:defRPr sz="1600">
                <a:solidFill>
                  <a:schemeClr val="tx1">
                    <a:lumMod val="65000"/>
                    <a:lumOff val="35000"/>
                  </a:schemeClr>
                </a:solidFill>
                <a:latin typeface="Calibri" pitchFamily="34" charset="0"/>
                <a:ea typeface="ＭＳ Ｐゴシック" charset="0"/>
                <a:cs typeface="Calibri" pitchFamily="34" charset="0"/>
              </a:defRPr>
            </a:lvl2pPr>
            <a:lvl3pPr marL="228600" indent="0" algn="l" rtl="0" eaLnBrk="0" fontAlgn="base" hangingPunct="0">
              <a:spcBef>
                <a:spcPts val="0"/>
              </a:spcBef>
              <a:spcAft>
                <a:spcPct val="0"/>
              </a:spcAft>
              <a:buClr>
                <a:schemeClr val="bg2"/>
              </a:buClr>
              <a:buSzPct val="76000"/>
              <a:buFontTx/>
              <a:buNone/>
              <a:defRPr sz="1600">
                <a:solidFill>
                  <a:schemeClr val="bg1">
                    <a:lumMod val="50000"/>
                  </a:schemeClr>
                </a:solidFill>
                <a:latin typeface="Calibri" pitchFamily="34" charset="0"/>
                <a:ea typeface="ＭＳ Ｐゴシック" charset="0"/>
                <a:cs typeface="Calibri" pitchFamily="34" charset="0"/>
              </a:defRPr>
            </a:lvl3pPr>
            <a:lvl4pPr marL="228600" indent="0" algn="l" rtl="0" eaLnBrk="0" fontAlgn="base" hangingPunct="0">
              <a:spcBef>
                <a:spcPts val="0"/>
              </a:spcBef>
              <a:spcAft>
                <a:spcPct val="0"/>
              </a:spcAft>
              <a:buClr>
                <a:schemeClr val="bg2"/>
              </a:buClr>
              <a:buSzPct val="76000"/>
              <a:buFontTx/>
              <a:buNone/>
              <a:defRPr sz="1600">
                <a:solidFill>
                  <a:schemeClr val="bg1">
                    <a:lumMod val="50000"/>
                  </a:schemeClr>
                </a:solidFill>
                <a:latin typeface="Calibri" pitchFamily="34" charset="0"/>
                <a:ea typeface="ＭＳ Ｐゴシック" charset="0"/>
                <a:cs typeface="Calibri" pitchFamily="34" charset="0"/>
              </a:defRPr>
            </a:lvl4pPr>
            <a:lvl5pPr marL="228600" indent="0" algn="l" rtl="0" eaLnBrk="0" fontAlgn="base" hangingPunct="0">
              <a:spcBef>
                <a:spcPts val="0"/>
              </a:spcBef>
              <a:spcAft>
                <a:spcPct val="0"/>
              </a:spcAft>
              <a:buClr>
                <a:schemeClr val="bg2"/>
              </a:buClr>
              <a:buSzPct val="76000"/>
              <a:buFontTx/>
              <a:buNone/>
              <a:defRPr sz="1600">
                <a:solidFill>
                  <a:schemeClr val="bg1">
                    <a:lumMod val="50000"/>
                  </a:schemeClr>
                </a:solidFill>
                <a:latin typeface="Calibri" pitchFamily="34" charset="0"/>
                <a:ea typeface="ＭＳ Ｐゴシック"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Arial"/>
              <a:buNone/>
            </a:pPr>
            <a:r>
              <a:rPr lang="en-US" sz="2400" dirty="0" smtClean="0"/>
              <a:t>Two pressurized airbags, each inside an independent S-ALE mesh.</a:t>
            </a:r>
            <a:endParaRPr lang="en-US" sz="2400" dirty="0"/>
          </a:p>
        </p:txBody>
      </p:sp>
    </p:spTree>
    <p:extLst>
      <p:ext uri="{BB962C8B-B14F-4D97-AF65-F5344CB8AC3E}">
        <p14:creationId xmlns:p14="http://schemas.microsoft.com/office/powerpoint/2010/main" val="202944854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Supporting Large Problems</a:t>
            </a:r>
            <a:endParaRPr lang="en-US" dirty="0"/>
          </a:p>
        </p:txBody>
      </p:sp>
      <p:sp>
        <p:nvSpPr>
          <p:cNvPr id="3" name="Content Placeholder 2"/>
          <p:cNvSpPr>
            <a:spLocks noGrp="1"/>
          </p:cNvSpPr>
          <p:nvPr>
            <p:ph idx="1"/>
          </p:nvPr>
        </p:nvSpPr>
        <p:spPr>
          <a:xfrm>
            <a:off x="360215" y="1149926"/>
            <a:ext cx="8229600" cy="1039092"/>
          </a:xfrm>
        </p:spPr>
        <p:txBody>
          <a:bodyPr/>
          <a:lstStyle/>
          <a:p>
            <a:pPr>
              <a:spcBef>
                <a:spcPts val="600"/>
              </a:spcBef>
            </a:pPr>
            <a:r>
              <a:rPr lang="en-US" dirty="0" smtClean="0"/>
              <a:t>S-ALE uses much less memory in MPP decomposition phase. For the underwater explosion case, 31 million elements run uses less than 2G words.  The largest problem tested so far is with 140 million elements.  </a:t>
            </a:r>
          </a:p>
          <a:p>
            <a:pPr>
              <a:spcBef>
                <a:spcPts val="600"/>
              </a:spcBef>
            </a:pPr>
            <a:endParaRPr lang="en-US" dirty="0"/>
          </a:p>
          <a:p>
            <a:pPr>
              <a:spcBef>
                <a:spcPts val="600"/>
              </a:spcBef>
            </a:pPr>
            <a:endParaRPr lang="en-US" dirty="0" smtClean="0"/>
          </a:p>
          <a:p>
            <a:pPr>
              <a:spcBef>
                <a:spcPts val="600"/>
              </a:spcBef>
            </a:pPr>
            <a:endParaRPr lang="en-US" dirty="0"/>
          </a:p>
          <a:p>
            <a:pPr>
              <a:spcBef>
                <a:spcPts val="600"/>
              </a:spcBef>
            </a:pPr>
            <a:endParaRPr lang="en-US" dirty="0" smtClean="0"/>
          </a:p>
          <a:p>
            <a:pPr>
              <a:spcBef>
                <a:spcPts val="600"/>
              </a:spcBef>
            </a:pPr>
            <a:endParaRPr lang="en-US" dirty="0"/>
          </a:p>
          <a:p>
            <a:pPr>
              <a:spcBef>
                <a:spcPts val="600"/>
              </a:spcBef>
            </a:pPr>
            <a:endParaRPr lang="en-US" dirty="0" smtClean="0"/>
          </a:p>
          <a:p>
            <a:pPr>
              <a:spcBef>
                <a:spcPts val="600"/>
              </a:spcBef>
            </a:pPr>
            <a:r>
              <a:rPr lang="en-US" dirty="0" smtClean="0"/>
              <a:t>Comparison for the 8x8x8 refinement case between ALE and SMMALE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59042123"/>
              </p:ext>
            </p:extLst>
          </p:nvPr>
        </p:nvGraphicFramePr>
        <p:xfrm>
          <a:off x="505691" y="2223658"/>
          <a:ext cx="7620000" cy="2552699"/>
        </p:xfrm>
        <a:graphic>
          <a:graphicData uri="http://schemas.openxmlformats.org/drawingml/2006/table">
            <a:tbl>
              <a:tblPr firstRow="1" bandRow="1">
                <a:tableStyleId>{5C22544A-7EE6-4342-B048-85BDC9FD1C3A}</a:tableStyleId>
              </a:tblPr>
              <a:tblGrid>
                <a:gridCol w="1676400"/>
                <a:gridCol w="2438400"/>
                <a:gridCol w="1524000"/>
                <a:gridCol w="1981200"/>
              </a:tblGrid>
              <a:tr h="670052">
                <a:tc>
                  <a:txBody>
                    <a:bodyPr/>
                    <a:lstStyle/>
                    <a:p>
                      <a:pPr algn="ctr"/>
                      <a:r>
                        <a:rPr lang="en-US" dirty="0" smtClean="0"/>
                        <a:t>Refinement</a:t>
                      </a:r>
                      <a:endParaRPr lang="en-US" dirty="0"/>
                    </a:p>
                  </a:txBody>
                  <a:tcPr/>
                </a:tc>
                <a:tc>
                  <a:txBody>
                    <a:bodyPr/>
                    <a:lstStyle/>
                    <a:p>
                      <a:pPr algn="ctr"/>
                      <a:r>
                        <a:rPr lang="en-US" dirty="0" smtClean="0"/>
                        <a:t>Number of Elements</a:t>
                      </a:r>
                      <a:endParaRPr lang="en-US" dirty="0"/>
                    </a:p>
                  </a:txBody>
                  <a:tcPr/>
                </a:tc>
                <a:tc>
                  <a:txBody>
                    <a:bodyPr/>
                    <a:lstStyle/>
                    <a:p>
                      <a:pPr algn="ctr"/>
                      <a:r>
                        <a:rPr lang="en-US" dirty="0" smtClean="0"/>
                        <a:t>Clock</a:t>
                      </a:r>
                      <a:r>
                        <a:rPr lang="en-US" baseline="0" dirty="0" smtClean="0"/>
                        <a:t> Time</a:t>
                      </a:r>
                      <a:endParaRPr lang="en-US" dirty="0"/>
                    </a:p>
                  </a:txBody>
                  <a:tcPr/>
                </a:tc>
                <a:tc>
                  <a:txBody>
                    <a:bodyPr/>
                    <a:lstStyle/>
                    <a:p>
                      <a:pPr algn="ctr"/>
                      <a:r>
                        <a:rPr lang="en-US" dirty="0" smtClean="0"/>
                        <a:t>Number</a:t>
                      </a:r>
                      <a:r>
                        <a:rPr lang="en-US" baseline="0" dirty="0" smtClean="0"/>
                        <a:t> of Cycles</a:t>
                      </a:r>
                      <a:endParaRPr lang="en-US" dirty="0"/>
                    </a:p>
                  </a:txBody>
                  <a:tcPr/>
                </a:tc>
              </a:tr>
              <a:tr h="627549">
                <a:tc>
                  <a:txBody>
                    <a:bodyPr/>
                    <a:lstStyle/>
                    <a:p>
                      <a:pPr algn="ctr"/>
                      <a:r>
                        <a:rPr lang="en-US" dirty="0" smtClean="0"/>
                        <a:t>8x8x8</a:t>
                      </a:r>
                      <a:endParaRPr lang="en-US" dirty="0"/>
                    </a:p>
                  </a:txBody>
                  <a:tcPr/>
                </a:tc>
                <a:tc>
                  <a:txBody>
                    <a:bodyPr/>
                    <a:lstStyle/>
                    <a:p>
                      <a:pPr algn="ctr"/>
                      <a:r>
                        <a:rPr lang="en-US" dirty="0" smtClean="0"/>
                        <a:t>2,359,296</a:t>
                      </a:r>
                      <a:endParaRPr lang="en-US" dirty="0"/>
                    </a:p>
                  </a:txBody>
                  <a:tcPr/>
                </a:tc>
                <a:tc>
                  <a:txBody>
                    <a:bodyPr/>
                    <a:lstStyle/>
                    <a:p>
                      <a:pPr algn="ctr"/>
                      <a:r>
                        <a:rPr lang="en-US" dirty="0" smtClean="0"/>
                        <a:t>199s</a:t>
                      </a:r>
                      <a:endParaRPr lang="en-US" dirty="0"/>
                    </a:p>
                  </a:txBody>
                  <a:tcPr/>
                </a:tc>
                <a:tc>
                  <a:txBody>
                    <a:bodyPr/>
                    <a:lstStyle/>
                    <a:p>
                      <a:pPr algn="ctr"/>
                      <a:r>
                        <a:rPr lang="en-US" dirty="0" smtClean="0"/>
                        <a:t>745</a:t>
                      </a:r>
                      <a:endParaRPr lang="en-US" dirty="0"/>
                    </a:p>
                  </a:txBody>
                  <a:tcPr/>
                </a:tc>
              </a:tr>
              <a:tr h="627549">
                <a:tc>
                  <a:txBody>
                    <a:bodyPr/>
                    <a:lstStyle/>
                    <a:p>
                      <a:pPr algn="ctr"/>
                      <a:r>
                        <a:rPr lang="en-US" dirty="0" smtClean="0"/>
                        <a:t>16x16x16</a:t>
                      </a:r>
                      <a:endParaRPr lang="en-US" dirty="0"/>
                    </a:p>
                  </a:txBody>
                  <a:tcPr/>
                </a:tc>
                <a:tc>
                  <a:txBody>
                    <a:bodyPr/>
                    <a:lstStyle/>
                    <a:p>
                      <a:pPr algn="ctr"/>
                      <a:r>
                        <a:rPr lang="en-US" dirty="0" smtClean="0"/>
                        <a:t>18,874,168</a:t>
                      </a:r>
                      <a:endParaRPr lang="en-US" dirty="0"/>
                    </a:p>
                  </a:txBody>
                  <a:tcPr/>
                </a:tc>
                <a:tc>
                  <a:txBody>
                    <a:bodyPr/>
                    <a:lstStyle/>
                    <a:p>
                      <a:pPr algn="ctr"/>
                      <a:r>
                        <a:rPr lang="en-US" dirty="0" smtClean="0"/>
                        <a:t>2891s</a:t>
                      </a:r>
                      <a:endParaRPr lang="en-US" dirty="0"/>
                    </a:p>
                  </a:txBody>
                  <a:tcPr/>
                </a:tc>
                <a:tc>
                  <a:txBody>
                    <a:bodyPr/>
                    <a:lstStyle/>
                    <a:p>
                      <a:pPr algn="ctr"/>
                      <a:r>
                        <a:rPr lang="en-US" dirty="0" smtClean="0"/>
                        <a:t>1514</a:t>
                      </a:r>
                      <a:endParaRPr lang="en-US" dirty="0"/>
                    </a:p>
                  </a:txBody>
                  <a:tcPr/>
                </a:tc>
              </a:tr>
              <a:tr h="627549">
                <a:tc>
                  <a:txBody>
                    <a:bodyPr/>
                    <a:lstStyle/>
                    <a:p>
                      <a:pPr algn="ctr"/>
                      <a:r>
                        <a:rPr lang="en-US" dirty="0" smtClean="0"/>
                        <a:t>19x19x19</a:t>
                      </a:r>
                      <a:endParaRPr lang="en-US" dirty="0"/>
                    </a:p>
                  </a:txBody>
                  <a:tcPr/>
                </a:tc>
                <a:tc>
                  <a:txBody>
                    <a:bodyPr/>
                    <a:lstStyle/>
                    <a:p>
                      <a:pPr algn="ctr"/>
                      <a:r>
                        <a:rPr lang="en-US" dirty="0" smtClean="0"/>
                        <a:t>31,606,272</a:t>
                      </a:r>
                      <a:endParaRPr lang="en-US" dirty="0"/>
                    </a:p>
                  </a:txBody>
                  <a:tcPr/>
                </a:tc>
                <a:tc>
                  <a:txBody>
                    <a:bodyPr/>
                    <a:lstStyle/>
                    <a:p>
                      <a:pPr algn="ctr"/>
                      <a:r>
                        <a:rPr lang="en-US" dirty="0" smtClean="0"/>
                        <a:t>5618s</a:t>
                      </a:r>
                      <a:endParaRPr lang="en-US" dirty="0"/>
                    </a:p>
                  </a:txBody>
                  <a:tcPr/>
                </a:tc>
                <a:tc>
                  <a:txBody>
                    <a:bodyPr/>
                    <a:lstStyle/>
                    <a:p>
                      <a:pPr algn="ctr"/>
                      <a:r>
                        <a:rPr lang="en-US" dirty="0" smtClean="0"/>
                        <a:t>1806</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36031043"/>
              </p:ext>
            </p:extLst>
          </p:nvPr>
        </p:nvGraphicFramePr>
        <p:xfrm>
          <a:off x="1544777" y="5375566"/>
          <a:ext cx="5680363" cy="1439042"/>
        </p:xfrm>
        <a:graphic>
          <a:graphicData uri="http://schemas.openxmlformats.org/drawingml/2006/table">
            <a:tbl>
              <a:tblPr firstRow="1" bandRow="1">
                <a:tableStyleId>{5C22544A-7EE6-4342-B048-85BDC9FD1C3A}</a:tableStyleId>
              </a:tblPr>
              <a:tblGrid>
                <a:gridCol w="1676400"/>
                <a:gridCol w="2237509"/>
                <a:gridCol w="1766454"/>
              </a:tblGrid>
              <a:tr h="412683">
                <a:tc>
                  <a:txBody>
                    <a:bodyPr/>
                    <a:lstStyle/>
                    <a:p>
                      <a:pPr algn="ctr"/>
                      <a:r>
                        <a:rPr lang="en-US" dirty="0" smtClean="0"/>
                        <a:t>Solver</a:t>
                      </a:r>
                      <a:endParaRPr lang="en-US" dirty="0"/>
                    </a:p>
                  </a:txBody>
                  <a:tcPr/>
                </a:tc>
                <a:tc>
                  <a:txBody>
                    <a:bodyPr/>
                    <a:lstStyle/>
                    <a:p>
                      <a:pPr algn="ctr"/>
                      <a:r>
                        <a:rPr lang="en-US" dirty="0" smtClean="0"/>
                        <a:t>MAX Memory</a:t>
                      </a:r>
                    </a:p>
                    <a:p>
                      <a:pPr algn="ctr"/>
                      <a:r>
                        <a:rPr lang="en-US" dirty="0" smtClean="0"/>
                        <a:t>(words)</a:t>
                      </a:r>
                      <a:endParaRPr lang="en-US" dirty="0"/>
                    </a:p>
                  </a:txBody>
                  <a:tcPr/>
                </a:tc>
                <a:tc>
                  <a:txBody>
                    <a:bodyPr/>
                    <a:lstStyle/>
                    <a:p>
                      <a:pPr algn="ctr"/>
                      <a:r>
                        <a:rPr lang="en-US" dirty="0" smtClean="0"/>
                        <a:t>Clock</a:t>
                      </a:r>
                      <a:r>
                        <a:rPr lang="en-US" baseline="0" dirty="0" smtClean="0"/>
                        <a:t> Time</a:t>
                      </a:r>
                    </a:p>
                    <a:p>
                      <a:pPr algn="ctr"/>
                      <a:r>
                        <a:rPr lang="en-US" baseline="0" dirty="0" smtClean="0"/>
                        <a:t>(s)</a:t>
                      </a:r>
                      <a:endParaRPr lang="en-US" dirty="0" smtClean="0"/>
                    </a:p>
                  </a:txBody>
                  <a:tcPr/>
                </a:tc>
              </a:tr>
              <a:tr h="399481">
                <a:tc>
                  <a:txBody>
                    <a:bodyPr/>
                    <a:lstStyle/>
                    <a:p>
                      <a:pPr algn="ctr"/>
                      <a:r>
                        <a:rPr lang="en-US" dirty="0" smtClean="0"/>
                        <a:t>ALE</a:t>
                      </a:r>
                      <a:endParaRPr lang="en-US" dirty="0"/>
                    </a:p>
                  </a:txBody>
                  <a:tcPr/>
                </a:tc>
                <a:tc>
                  <a:txBody>
                    <a:bodyPr/>
                    <a:lstStyle/>
                    <a:p>
                      <a:pPr algn="ctr"/>
                      <a:r>
                        <a:rPr lang="en-US" dirty="0" smtClean="0"/>
                        <a:t>414</a:t>
                      </a:r>
                      <a:r>
                        <a:rPr lang="en-US" baseline="0" dirty="0" smtClean="0"/>
                        <a:t>M </a:t>
                      </a:r>
                      <a:endParaRPr lang="en-US" dirty="0"/>
                    </a:p>
                  </a:txBody>
                  <a:tcPr/>
                </a:tc>
                <a:tc>
                  <a:txBody>
                    <a:bodyPr/>
                    <a:lstStyle/>
                    <a:p>
                      <a:pPr algn="ctr"/>
                      <a:r>
                        <a:rPr lang="en-US" dirty="0" smtClean="0"/>
                        <a:t>312</a:t>
                      </a:r>
                      <a:endParaRPr lang="en-US" dirty="0"/>
                    </a:p>
                  </a:txBody>
                  <a:tcPr/>
                </a:tc>
              </a:tr>
              <a:tr h="399481">
                <a:tc>
                  <a:txBody>
                    <a:bodyPr/>
                    <a:lstStyle/>
                    <a:p>
                      <a:pPr algn="ctr"/>
                      <a:r>
                        <a:rPr lang="en-US" dirty="0" smtClean="0"/>
                        <a:t>MMALE</a:t>
                      </a:r>
                      <a:endParaRPr lang="en-US" dirty="0"/>
                    </a:p>
                  </a:txBody>
                  <a:tcPr/>
                </a:tc>
                <a:tc>
                  <a:txBody>
                    <a:bodyPr/>
                    <a:lstStyle/>
                    <a:p>
                      <a:pPr algn="ctr"/>
                      <a:r>
                        <a:rPr lang="en-US" dirty="0" smtClean="0"/>
                        <a:t>158M</a:t>
                      </a:r>
                      <a:endParaRPr lang="en-US" dirty="0"/>
                    </a:p>
                  </a:txBody>
                  <a:tcPr/>
                </a:tc>
                <a:tc>
                  <a:txBody>
                    <a:bodyPr/>
                    <a:lstStyle/>
                    <a:p>
                      <a:pPr algn="ctr"/>
                      <a:r>
                        <a:rPr lang="en-US" dirty="0" smtClean="0"/>
                        <a:t>199</a:t>
                      </a:r>
                      <a:endParaRPr lang="en-US" dirty="0"/>
                    </a:p>
                  </a:txBody>
                  <a:tcPr/>
                </a:tc>
              </a:tr>
            </a:tbl>
          </a:graphicData>
        </a:graphic>
      </p:graphicFrame>
      <p:sp>
        <p:nvSpPr>
          <p:cNvPr id="7" name="TextBox 6"/>
          <p:cNvSpPr txBox="1"/>
          <p:nvPr/>
        </p:nvSpPr>
        <p:spPr>
          <a:xfrm>
            <a:off x="7453740" y="5723655"/>
            <a:ext cx="1482436" cy="584775"/>
          </a:xfrm>
          <a:prstGeom prst="rect">
            <a:avLst/>
          </a:prstGeom>
          <a:noFill/>
        </p:spPr>
        <p:txBody>
          <a:bodyPr wrap="square" rtlCol="0">
            <a:spAutoFit/>
          </a:bodyPr>
          <a:lstStyle/>
          <a:p>
            <a:r>
              <a:rPr lang="en-US" sz="1600" dirty="0" smtClean="0">
                <a:latin typeface="Calibri" pitchFamily="34" charset="0"/>
                <a:cs typeface="Calibri" pitchFamily="34" charset="0"/>
              </a:rPr>
              <a:t>48 CPU MPP Single Precision</a:t>
            </a:r>
          </a:p>
        </p:txBody>
      </p:sp>
    </p:spTree>
    <p:extLst>
      <p:ext uri="{BB962C8B-B14F-4D97-AF65-F5344CB8AC3E}">
        <p14:creationId xmlns:p14="http://schemas.microsoft.com/office/powerpoint/2010/main" val="39056862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4"/>
          <p:cNvSpPr txBox="1">
            <a:spLocks noChangeArrowheads="1"/>
          </p:cNvSpPr>
          <p:nvPr/>
        </p:nvSpPr>
        <p:spPr bwMode="auto">
          <a:xfrm>
            <a:off x="0" y="3044825"/>
            <a:ext cx="9144000" cy="768350"/>
          </a:xfrm>
          <a:prstGeom prst="rect">
            <a:avLst/>
          </a:prstGeom>
          <a:noFill/>
          <a:ln w="9525">
            <a:noFill/>
            <a:miter lim="800000"/>
            <a:headEnd/>
            <a:tailEnd/>
          </a:ln>
        </p:spPr>
        <p:txBody>
          <a:bodyPr anchor="ctr">
            <a:spAutoFit/>
          </a:bodyPr>
          <a:lstStyle/>
          <a:p>
            <a:pPr algn="ctr"/>
            <a:r>
              <a:rPr lang="en-US" sz="4400">
                <a:solidFill>
                  <a:srgbClr val="00B0F0"/>
                </a:solidFill>
                <a:latin typeface="Calibri" pitchFamily="34" charset="0"/>
              </a:rPr>
              <a:t>Thank You</a:t>
            </a:r>
            <a:endParaRPr lang="en-US" sz="6600">
              <a:solidFill>
                <a:srgbClr val="00B0F0"/>
              </a:solidFill>
              <a:latin typeface="Calibri" pitchFamily="34" charset="0"/>
            </a:endParaRPr>
          </a:p>
        </p:txBody>
      </p:sp>
    </p:spTree>
    <p:extLst>
      <p:ext uri="{BB962C8B-B14F-4D97-AF65-F5344CB8AC3E}">
        <p14:creationId xmlns:p14="http://schemas.microsoft.com/office/powerpoint/2010/main" val="1696646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846138"/>
          </a:xfrm>
        </p:spPr>
        <p:txBody>
          <a:bodyPr/>
          <a:lstStyle/>
          <a:p>
            <a:pPr>
              <a:defRPr/>
            </a:pPr>
            <a:r>
              <a:rPr lang="en-US" dirty="0" smtClean="0"/>
              <a:t>Overview</a:t>
            </a:r>
            <a:endParaRPr lang="en-US" dirty="0"/>
          </a:p>
        </p:txBody>
      </p:sp>
      <p:sp>
        <p:nvSpPr>
          <p:cNvPr id="20482" name="Rectangle 3"/>
          <p:cNvSpPr>
            <a:spLocks noGrp="1" noChangeArrowheads="1"/>
          </p:cNvSpPr>
          <p:nvPr>
            <p:ph idx="1"/>
          </p:nvPr>
        </p:nvSpPr>
        <p:spPr>
          <a:xfrm>
            <a:off x="457200" y="1298575"/>
            <a:ext cx="8229600" cy="4827588"/>
          </a:xfrm>
        </p:spPr>
        <p:txBody>
          <a:bodyPr/>
          <a:lstStyle/>
          <a:p>
            <a:pPr>
              <a:buFontTx/>
              <a:buChar char="•"/>
            </a:pPr>
            <a:endParaRPr lang="en-US" dirty="0" smtClean="0">
              <a:solidFill>
                <a:srgbClr val="404040"/>
              </a:solidFill>
              <a:ea typeface="ＭＳ Ｐゴシック" pitchFamily="34" charset="-128"/>
            </a:endParaRPr>
          </a:p>
          <a:p>
            <a:pPr>
              <a:buFontTx/>
              <a:buChar char="•"/>
            </a:pPr>
            <a:r>
              <a:rPr lang="en-US" sz="2400" dirty="0" smtClean="0">
                <a:solidFill>
                  <a:srgbClr val="404040"/>
                </a:solidFill>
                <a:ea typeface="ＭＳ Ｐゴシック" pitchFamily="34" charset="-128"/>
              </a:rPr>
              <a:t>Solve for multiple materials in a ALE mesh domain</a:t>
            </a:r>
          </a:p>
          <a:p>
            <a:pPr>
              <a:buFontTx/>
              <a:buChar char="•"/>
            </a:pPr>
            <a:r>
              <a:rPr lang="en-US" sz="2400" dirty="0" smtClean="0">
                <a:solidFill>
                  <a:srgbClr val="404040"/>
                </a:solidFill>
                <a:ea typeface="ＭＳ Ｐゴシック" pitchFamily="34" charset="-128"/>
              </a:rPr>
              <a:t>Structured ALE mesh automatically generated</a:t>
            </a:r>
          </a:p>
          <a:p>
            <a:pPr>
              <a:buFontTx/>
              <a:buChar char="•"/>
            </a:pPr>
            <a:r>
              <a:rPr lang="en-US" sz="2400" dirty="0" smtClean="0">
                <a:solidFill>
                  <a:srgbClr val="404040"/>
                </a:solidFill>
                <a:ea typeface="ＭＳ Ｐゴシック" pitchFamily="34" charset="-128"/>
              </a:rPr>
              <a:t>Much shorter calculation time</a:t>
            </a:r>
          </a:p>
          <a:p>
            <a:pPr>
              <a:buFontTx/>
              <a:buChar char="•"/>
            </a:pPr>
            <a:r>
              <a:rPr lang="en-US" sz="2400" dirty="0" smtClean="0">
                <a:solidFill>
                  <a:srgbClr val="404040"/>
                </a:solidFill>
                <a:ea typeface="ＭＳ Ｐゴシック" pitchFamily="34" charset="-128"/>
              </a:rPr>
              <a:t>Support multiple S-ALE domains </a:t>
            </a:r>
          </a:p>
          <a:p>
            <a:pPr>
              <a:buFontTx/>
              <a:buChar char="•"/>
            </a:pPr>
            <a:r>
              <a:rPr lang="en-US" sz="2400" dirty="0" smtClean="0">
                <a:solidFill>
                  <a:srgbClr val="404040"/>
                </a:solidFill>
                <a:ea typeface="ＭＳ Ｐゴシック" pitchFamily="34" charset="-128"/>
              </a:rPr>
              <a:t>Large problems with less memory</a:t>
            </a:r>
          </a:p>
          <a:p>
            <a:pPr>
              <a:buFontTx/>
              <a:buChar char="•"/>
            </a:pPr>
            <a:r>
              <a:rPr lang="en-US" sz="2400" dirty="0" smtClean="0">
                <a:solidFill>
                  <a:srgbClr val="404040"/>
                </a:solidFill>
                <a:ea typeface="ＭＳ Ｐゴシック" pitchFamily="34" charset="-128"/>
              </a:rPr>
              <a:t>SMP, MPP, MPP-Hybrid supported</a:t>
            </a:r>
          </a:p>
        </p:txBody>
      </p:sp>
      <p:sp>
        <p:nvSpPr>
          <p:cNvPr id="1126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3BB36ED-6BBA-4DFD-840C-C72157FDD714}" type="slidenum">
              <a:rPr lang="en-US" sz="1400">
                <a:latin typeface="Arial" charset="0"/>
              </a:rPr>
              <a:pPr algn="r"/>
              <a:t>2</a:t>
            </a:fld>
            <a:endParaRPr lang="en-US" sz="1400">
              <a:latin typeface="Arial" charset="0"/>
            </a:endParaRPr>
          </a:p>
        </p:txBody>
      </p:sp>
    </p:spTree>
    <p:extLst>
      <p:ext uri="{BB962C8B-B14F-4D97-AF65-F5344CB8AC3E}">
        <p14:creationId xmlns:p14="http://schemas.microsoft.com/office/powerpoint/2010/main" val="366249958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846138"/>
          </a:xfrm>
        </p:spPr>
        <p:txBody>
          <a:bodyPr/>
          <a:lstStyle/>
          <a:p>
            <a:pPr>
              <a:defRPr/>
            </a:pPr>
            <a:r>
              <a:rPr lang="en-US" dirty="0" smtClean="0"/>
              <a:t>Automated Mesh </a:t>
            </a:r>
            <a:r>
              <a:rPr lang="en-US" dirty="0"/>
              <a:t>G</a:t>
            </a:r>
            <a:r>
              <a:rPr lang="en-US" dirty="0" smtClean="0"/>
              <a:t>eneration</a:t>
            </a:r>
            <a:endParaRPr lang="en-US" dirty="0"/>
          </a:p>
        </p:txBody>
      </p:sp>
      <p:sp>
        <p:nvSpPr>
          <p:cNvPr id="1126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3BB36ED-6BBA-4DFD-840C-C72157FDD714}" type="slidenum">
              <a:rPr lang="en-US" sz="1400">
                <a:latin typeface="Arial" charset="0"/>
              </a:rPr>
              <a:pPr algn="r"/>
              <a:t>3</a:t>
            </a:fld>
            <a:endParaRPr lang="en-US" sz="1400">
              <a:latin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64" y="2229800"/>
            <a:ext cx="6954981" cy="4153971"/>
          </a:xfrm>
          <a:prstGeom prst="rect">
            <a:avLst/>
          </a:prstGeom>
        </p:spPr>
      </p:pic>
      <p:sp>
        <p:nvSpPr>
          <p:cNvPr id="5" name="Content Placeholder 4"/>
          <p:cNvSpPr>
            <a:spLocks noGrp="1"/>
          </p:cNvSpPr>
          <p:nvPr>
            <p:ph idx="1"/>
          </p:nvPr>
        </p:nvSpPr>
        <p:spPr>
          <a:xfrm>
            <a:off x="484905" y="1200951"/>
            <a:ext cx="8229600" cy="1763922"/>
          </a:xfrm>
        </p:spPr>
        <p:txBody>
          <a:bodyPr/>
          <a:lstStyle/>
          <a:p>
            <a:r>
              <a:rPr lang="en-US" dirty="0"/>
              <a:t>U</a:t>
            </a:r>
            <a:r>
              <a:rPr lang="en-US" dirty="0" smtClean="0"/>
              <a:t>ser specifies mesh spacing information along three directions</a:t>
            </a:r>
          </a:p>
          <a:p>
            <a:r>
              <a:rPr lang="en-US" dirty="0" smtClean="0"/>
              <a:t>One node for mesh origin and another three for local coordinate system; Later during the run used to prescribe mesh translational motion and rotation </a:t>
            </a:r>
          </a:p>
        </p:txBody>
      </p:sp>
    </p:spTree>
    <p:extLst>
      <p:ext uri="{BB962C8B-B14F-4D97-AF65-F5344CB8AC3E}">
        <p14:creationId xmlns:p14="http://schemas.microsoft.com/office/powerpoint/2010/main" val="167539872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846138"/>
          </a:xfrm>
        </p:spPr>
        <p:txBody>
          <a:bodyPr/>
          <a:lstStyle/>
          <a:p>
            <a:pPr>
              <a:defRPr/>
            </a:pPr>
            <a:r>
              <a:rPr lang="en-US" dirty="0" smtClean="0"/>
              <a:t>Keywords</a:t>
            </a:r>
            <a:endParaRPr lang="en-US" dirty="0"/>
          </a:p>
        </p:txBody>
      </p:sp>
      <p:sp>
        <p:nvSpPr>
          <p:cNvPr id="20482" name="Rectangle 3"/>
          <p:cNvSpPr>
            <a:spLocks noGrp="1" noChangeArrowheads="1"/>
          </p:cNvSpPr>
          <p:nvPr>
            <p:ph idx="1"/>
          </p:nvPr>
        </p:nvSpPr>
        <p:spPr>
          <a:xfrm>
            <a:off x="457200" y="1298575"/>
            <a:ext cx="8229600" cy="4827588"/>
          </a:xfrm>
        </p:spPr>
        <p:txBody>
          <a:bodyPr/>
          <a:lstStyle/>
          <a:p>
            <a:r>
              <a:rPr lang="en-US" sz="2400" dirty="0" smtClean="0"/>
              <a:t>*ALE_STRUCTURED_MESH </a:t>
            </a:r>
            <a:endParaRPr lang="en-US" sz="2400" dirty="0"/>
          </a:p>
          <a:p>
            <a:endParaRPr lang="en-US" sz="2400" dirty="0"/>
          </a:p>
          <a:p>
            <a:endParaRPr lang="en-US" sz="2400" dirty="0"/>
          </a:p>
          <a:p>
            <a:endParaRPr lang="en-US" sz="2400" dirty="0"/>
          </a:p>
          <a:p>
            <a:r>
              <a:rPr lang="en-US" sz="2400"/>
              <a:t>*ALE_STRUCTURED_MESH_CONTROL_POINTS</a:t>
            </a:r>
            <a:endParaRPr lang="en-US" sz="2400" dirty="0"/>
          </a:p>
        </p:txBody>
      </p:sp>
      <p:sp>
        <p:nvSpPr>
          <p:cNvPr id="11267"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3BB36ED-6BBA-4DFD-840C-C72157FDD714}" type="slidenum">
              <a:rPr lang="en-US" sz="1400">
                <a:latin typeface="Arial" charset="0"/>
              </a:rPr>
              <a:pPr algn="r"/>
              <a:t>4</a:t>
            </a:fld>
            <a:endParaRPr lang="en-US" sz="1400">
              <a:latin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35947183"/>
              </p:ext>
            </p:extLst>
          </p:nvPr>
        </p:nvGraphicFramePr>
        <p:xfrm>
          <a:off x="879232" y="1887419"/>
          <a:ext cx="7239000" cy="1219200"/>
        </p:xfrm>
        <a:graphic>
          <a:graphicData uri="http://schemas.openxmlformats.org/drawingml/2006/table">
            <a:tbl>
              <a:tblPr firstRow="1" bandRow="1">
                <a:tableStyleId>{5C22544A-7EE6-4342-B048-85BDC9FD1C3A}</a:tableStyleId>
              </a:tblPr>
              <a:tblGrid>
                <a:gridCol w="1206500"/>
                <a:gridCol w="1206500"/>
                <a:gridCol w="1206500"/>
                <a:gridCol w="1206500"/>
                <a:gridCol w="1206500"/>
                <a:gridCol w="1206500"/>
              </a:tblGrid>
              <a:tr h="359833">
                <a:tc gridSpan="6">
                  <a:txBody>
                    <a:bodyPr/>
                    <a:lstStyle/>
                    <a:p>
                      <a:r>
                        <a:rPr lang="en-US" dirty="0" smtClean="0"/>
                        <a:t>*ALE_STRUCTURED_MESH</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36667">
                <a:tc>
                  <a:txBody>
                    <a:bodyPr/>
                    <a:lstStyle/>
                    <a:p>
                      <a:pPr algn="ctr"/>
                      <a:r>
                        <a:rPr lang="en-US" dirty="0" smtClean="0"/>
                        <a:t>MSHID</a:t>
                      </a:r>
                      <a:endParaRPr lang="en-US" dirty="0"/>
                    </a:p>
                  </a:txBody>
                  <a:tcPr/>
                </a:tc>
                <a:tc>
                  <a:txBody>
                    <a:bodyPr/>
                    <a:lstStyle/>
                    <a:p>
                      <a:pPr algn="ctr"/>
                      <a:r>
                        <a:rPr lang="en-US" dirty="0" smtClean="0"/>
                        <a:t>PID</a:t>
                      </a:r>
                      <a:endParaRPr lang="en-US" dirty="0"/>
                    </a:p>
                  </a:txBody>
                  <a:tcPr/>
                </a:tc>
                <a:tc>
                  <a:txBody>
                    <a:bodyPr/>
                    <a:lstStyle/>
                    <a:p>
                      <a:pPr algn="ctr"/>
                      <a:r>
                        <a:rPr lang="en-US" dirty="0" smtClean="0"/>
                        <a:t>NBID</a:t>
                      </a:r>
                      <a:endParaRPr lang="en-US" dirty="0"/>
                    </a:p>
                  </a:txBody>
                  <a:tcPr/>
                </a:tc>
                <a:tc>
                  <a:txBody>
                    <a:bodyPr/>
                    <a:lstStyle/>
                    <a:p>
                      <a:pPr algn="ctr"/>
                      <a:r>
                        <a:rPr lang="en-US" dirty="0" smtClean="0"/>
                        <a:t>EBID</a:t>
                      </a:r>
                      <a:endParaRPr lang="en-US" dirty="0"/>
                    </a:p>
                  </a:txBody>
                  <a:tcPr/>
                </a:tc>
                <a:tc>
                  <a:txBody>
                    <a:bodyPr/>
                    <a:lstStyle/>
                    <a:p>
                      <a:pPr algn="ctr"/>
                      <a:endParaRPr lang="en-US" dirty="0"/>
                    </a:p>
                  </a:txBody>
                  <a:tcPr/>
                </a:tc>
                <a:tc>
                  <a:txBody>
                    <a:bodyPr/>
                    <a:lstStyle/>
                    <a:p>
                      <a:pPr algn="ctr"/>
                      <a:endParaRPr lang="en-US" dirty="0"/>
                    </a:p>
                  </a:txBody>
                  <a:tcPr/>
                </a:tc>
              </a:tr>
              <a:tr h="416773">
                <a:tc>
                  <a:txBody>
                    <a:bodyPr/>
                    <a:lstStyle/>
                    <a:p>
                      <a:pPr algn="ctr"/>
                      <a:r>
                        <a:rPr lang="en-US" dirty="0" smtClean="0"/>
                        <a:t>CPIDX</a:t>
                      </a:r>
                      <a:endParaRPr lang="en-US" dirty="0"/>
                    </a:p>
                  </a:txBody>
                  <a:tcPr/>
                </a:tc>
                <a:tc>
                  <a:txBody>
                    <a:bodyPr/>
                    <a:lstStyle/>
                    <a:p>
                      <a:pPr algn="ctr"/>
                      <a:r>
                        <a:rPr lang="en-US" dirty="0" smtClean="0"/>
                        <a:t>CPIDY</a:t>
                      </a:r>
                      <a:endParaRPr lang="en-US" dirty="0"/>
                    </a:p>
                  </a:txBody>
                  <a:tcPr/>
                </a:tc>
                <a:tc>
                  <a:txBody>
                    <a:bodyPr/>
                    <a:lstStyle/>
                    <a:p>
                      <a:pPr algn="ctr"/>
                      <a:r>
                        <a:rPr lang="en-US" dirty="0" smtClean="0"/>
                        <a:t>CPIDZ</a:t>
                      </a:r>
                      <a:endParaRPr lang="en-US" dirty="0"/>
                    </a:p>
                  </a:txBody>
                  <a:tcPr/>
                </a:tc>
                <a:tc>
                  <a:txBody>
                    <a:bodyPr/>
                    <a:lstStyle/>
                    <a:p>
                      <a:pPr algn="ctr"/>
                      <a:r>
                        <a:rPr lang="en-US" dirty="0" smtClean="0"/>
                        <a:t>NID0</a:t>
                      </a:r>
                      <a:endParaRPr lang="en-US" dirty="0"/>
                    </a:p>
                  </a:txBody>
                  <a:tcPr/>
                </a:tc>
                <a:tc>
                  <a:txBody>
                    <a:bodyPr/>
                    <a:lstStyle/>
                    <a:p>
                      <a:pPr algn="ctr"/>
                      <a:r>
                        <a:rPr lang="en-US" dirty="0" smtClean="0"/>
                        <a:t>LCSID</a:t>
                      </a:r>
                      <a:endParaRPr lang="en-US" dirty="0"/>
                    </a:p>
                  </a:txBody>
                  <a:tcPr/>
                </a:tc>
                <a:tc>
                  <a:txBody>
                    <a:bodyPr/>
                    <a:lstStyle/>
                    <a:p>
                      <a:pPr algn="ct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99837760"/>
              </p:ext>
            </p:extLst>
          </p:nvPr>
        </p:nvGraphicFramePr>
        <p:xfrm>
          <a:off x="890955" y="3985851"/>
          <a:ext cx="7239000" cy="1712173"/>
        </p:xfrm>
        <a:graphic>
          <a:graphicData uri="http://schemas.openxmlformats.org/drawingml/2006/table">
            <a:tbl>
              <a:tblPr firstRow="1" bandRow="1">
                <a:tableStyleId>{5C22544A-7EE6-4342-B048-85BDC9FD1C3A}</a:tableStyleId>
              </a:tblPr>
              <a:tblGrid>
                <a:gridCol w="1206500"/>
                <a:gridCol w="1206500"/>
                <a:gridCol w="1206500"/>
                <a:gridCol w="1206500"/>
                <a:gridCol w="1206500"/>
                <a:gridCol w="1206500"/>
              </a:tblGrid>
              <a:tr h="397159">
                <a:tc gridSpan="6">
                  <a:txBody>
                    <a:bodyPr/>
                    <a:lstStyle/>
                    <a:p>
                      <a:r>
                        <a:rPr lang="en-US" dirty="0" smtClean="0"/>
                        <a:t>*ALE_STRUCTURED_MESH_CONTROL_POINTS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52068">
                <a:tc>
                  <a:txBody>
                    <a:bodyPr/>
                    <a:lstStyle/>
                    <a:p>
                      <a:pPr algn="ctr"/>
                      <a:r>
                        <a:rPr lang="en-US" dirty="0" smtClean="0"/>
                        <a:t>CPID</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smtClean="0"/>
                        <a:t>SFO</a:t>
                      </a:r>
                      <a:endParaRPr lang="en-US" dirty="0"/>
                    </a:p>
                  </a:txBody>
                  <a:tcPr/>
                </a:tc>
                <a:tc>
                  <a:txBody>
                    <a:bodyPr/>
                    <a:lstStyle/>
                    <a:p>
                      <a:pPr algn="ctr"/>
                      <a:endParaRPr lang="en-US" dirty="0"/>
                    </a:p>
                  </a:txBody>
                  <a:tcPr/>
                </a:tc>
                <a:tc>
                  <a:txBody>
                    <a:bodyPr/>
                    <a:lstStyle/>
                    <a:p>
                      <a:pPr algn="ctr"/>
                      <a:r>
                        <a:rPr lang="en-US" dirty="0" smtClean="0"/>
                        <a:t>OFF0</a:t>
                      </a:r>
                      <a:endParaRPr lang="en-US" dirty="0"/>
                    </a:p>
                  </a:txBody>
                  <a:tcPr/>
                </a:tc>
              </a:tr>
              <a:tr h="431473">
                <a:tc gridSpan="2">
                  <a:txBody>
                    <a:bodyPr/>
                    <a:lstStyle/>
                    <a:p>
                      <a:pPr algn="ctr"/>
                      <a:r>
                        <a:rPr lang="en-US" dirty="0" smtClean="0"/>
                        <a:t>NID1</a:t>
                      </a:r>
                      <a:endParaRPr lang="en-US" dirty="0"/>
                    </a:p>
                  </a:txBody>
                  <a:tcPr/>
                </a:tc>
                <a:tc hMerge="1">
                  <a:txBody>
                    <a:bodyPr/>
                    <a:lstStyle/>
                    <a:p>
                      <a:pPr algn="ctr"/>
                      <a:endParaRPr lang="en-US" dirty="0"/>
                    </a:p>
                  </a:txBody>
                  <a:tcPr/>
                </a:tc>
                <a:tc gridSpan="2">
                  <a:txBody>
                    <a:bodyPr/>
                    <a:lstStyle/>
                    <a:p>
                      <a:pPr algn="ctr"/>
                      <a:r>
                        <a:rPr lang="en-US" dirty="0" smtClean="0"/>
                        <a:t>X1</a:t>
                      </a:r>
                      <a:endParaRPr lang="en-US" dirty="0"/>
                    </a:p>
                  </a:txBody>
                  <a:tcPr/>
                </a:tc>
                <a:tc hMerge="1">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r>
              <a:tr h="431473">
                <a:tc gridSpan="2">
                  <a:txBody>
                    <a:bodyPr/>
                    <a:lstStyle/>
                    <a:p>
                      <a:pPr algn="ctr"/>
                      <a:r>
                        <a:rPr lang="en-US" dirty="0" smtClean="0"/>
                        <a:t>NID2</a:t>
                      </a:r>
                      <a:endParaRPr lang="en-US" dirty="0"/>
                    </a:p>
                  </a:txBody>
                  <a:tcPr/>
                </a:tc>
                <a:tc hMerge="1">
                  <a:txBody>
                    <a:bodyPr/>
                    <a:lstStyle/>
                    <a:p>
                      <a:pPr algn="ctr"/>
                      <a:endParaRPr lang="en-US" dirty="0"/>
                    </a:p>
                  </a:txBody>
                  <a:tcPr/>
                </a:tc>
                <a:tc gridSpan="2">
                  <a:txBody>
                    <a:bodyPr/>
                    <a:lstStyle/>
                    <a:p>
                      <a:pPr algn="ctr"/>
                      <a:r>
                        <a:rPr lang="en-US" dirty="0" smtClean="0"/>
                        <a:t>X2</a:t>
                      </a:r>
                      <a:endParaRPr lang="en-US" dirty="0"/>
                    </a:p>
                  </a:txBody>
                  <a:tcPr/>
                </a:tc>
                <a:tc hMerge="1">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r>
            </a:tbl>
          </a:graphicData>
        </a:graphic>
      </p:graphicFrame>
    </p:spTree>
    <p:extLst>
      <p:ext uri="{BB962C8B-B14F-4D97-AF65-F5344CB8AC3E}">
        <p14:creationId xmlns:p14="http://schemas.microsoft.com/office/powerpoint/2010/main" val="188266205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3EC6BFD-FF17-4086-A0EC-40BD3A7579D4}" type="slidenum">
              <a:rPr lang="en-US" sz="1400">
                <a:latin typeface="Arial" charset="0"/>
              </a:rPr>
              <a:pPr algn="r"/>
              <a:t>5</a:t>
            </a:fld>
            <a:endParaRPr lang="en-US" sz="1400">
              <a:latin typeface="Arial" charset="0"/>
            </a:endParaRPr>
          </a:p>
        </p:txBody>
      </p:sp>
      <p:sp>
        <p:nvSpPr>
          <p:cNvPr id="2" name="Title 1"/>
          <p:cNvSpPr>
            <a:spLocks noGrp="1"/>
          </p:cNvSpPr>
          <p:nvPr>
            <p:ph type="title"/>
          </p:nvPr>
        </p:nvSpPr>
        <p:spPr>
          <a:xfrm>
            <a:off x="0" y="-25400"/>
            <a:ext cx="9144000" cy="846138"/>
          </a:xfrm>
        </p:spPr>
        <p:txBody>
          <a:bodyPr/>
          <a:lstStyle/>
          <a:p>
            <a:pPr>
              <a:defRPr/>
            </a:pPr>
            <a:r>
              <a:rPr lang="en-US" dirty="0" smtClean="0"/>
              <a:t>Time Saving</a:t>
            </a:r>
            <a:endParaRPr lang="en-US" dirty="0"/>
          </a:p>
        </p:txBody>
      </p:sp>
      <p:sp>
        <p:nvSpPr>
          <p:cNvPr id="7" name="内容占位符 2"/>
          <p:cNvSpPr>
            <a:spLocks noGrp="1"/>
          </p:cNvSpPr>
          <p:nvPr>
            <p:ph idx="1"/>
          </p:nvPr>
        </p:nvSpPr>
        <p:spPr>
          <a:xfrm>
            <a:off x="457200" y="1132315"/>
            <a:ext cx="8229600" cy="1597025"/>
          </a:xfrm>
        </p:spPr>
        <p:txBody>
          <a:bodyPr/>
          <a:lstStyle/>
          <a:p>
            <a:pPr eaLnBrk="1" hangingPunct="1">
              <a:spcBef>
                <a:spcPts val="600"/>
              </a:spcBef>
              <a:defRPr/>
            </a:pPr>
            <a:r>
              <a:rPr lang="en-US" altLang="zh-CN" sz="2400" dirty="0"/>
              <a:t>M</a:t>
            </a:r>
            <a:r>
              <a:rPr lang="en-US" altLang="zh-CN" sz="2400" dirty="0" smtClean="0"/>
              <a:t>uch faster FSI (Fluid structure interaction) searching for structured ALE mesh</a:t>
            </a:r>
            <a:endParaRPr lang="en-US" altLang="zh-CN" sz="2400" dirty="0"/>
          </a:p>
          <a:p>
            <a:pPr eaLnBrk="1" hangingPunct="1">
              <a:spcBef>
                <a:spcPts val="600"/>
              </a:spcBef>
              <a:defRPr/>
            </a:pPr>
            <a:r>
              <a:rPr lang="en-US" altLang="zh-CN" sz="2400" dirty="0" smtClean="0"/>
              <a:t>Redesigned volume flux calculation enabled a faster advection scheme supports SMP.  </a:t>
            </a:r>
            <a:endParaRPr lang="zh-CN" altLang="en-US" dirty="0" smtClean="0"/>
          </a:p>
        </p:txBody>
      </p:sp>
      <p:graphicFrame>
        <p:nvGraphicFramePr>
          <p:cNvPr id="8" name="Table 7"/>
          <p:cNvGraphicFramePr>
            <a:graphicFrameLocks noGrp="1"/>
          </p:cNvGraphicFramePr>
          <p:nvPr>
            <p:extLst>
              <p:ext uri="{D42A27DB-BD31-4B8C-83A1-F6EECF244321}">
                <p14:modId xmlns:p14="http://schemas.microsoft.com/office/powerpoint/2010/main" val="2634700363"/>
              </p:ext>
            </p:extLst>
          </p:nvPr>
        </p:nvGraphicFramePr>
        <p:xfrm>
          <a:off x="1643781" y="3622954"/>
          <a:ext cx="5971310" cy="2058552"/>
        </p:xfrm>
        <a:graphic>
          <a:graphicData uri="http://schemas.openxmlformats.org/drawingml/2006/table">
            <a:tbl>
              <a:tblPr firstRow="1" bandRow="1">
                <a:tableStyleId>{5C22544A-7EE6-4342-B048-85BDC9FD1C3A}</a:tableStyleId>
              </a:tblPr>
              <a:tblGrid>
                <a:gridCol w="1269984"/>
                <a:gridCol w="1417798"/>
                <a:gridCol w="1482436"/>
                <a:gridCol w="1801092"/>
              </a:tblGrid>
              <a:tr h="527627">
                <a:tc>
                  <a:txBody>
                    <a:bodyPr/>
                    <a:lstStyle/>
                    <a:p>
                      <a:endParaRPr lang="en-US" dirty="0"/>
                    </a:p>
                  </a:txBody>
                  <a:tcPr/>
                </a:tc>
                <a:tc>
                  <a:txBody>
                    <a:bodyPr/>
                    <a:lstStyle/>
                    <a:p>
                      <a:pPr algn="ctr"/>
                      <a:r>
                        <a:rPr lang="en-US" dirty="0" smtClean="0"/>
                        <a:t>  ALE</a:t>
                      </a:r>
                      <a:endParaRPr lang="en-US" dirty="0"/>
                    </a:p>
                  </a:txBody>
                  <a:tcPr/>
                </a:tc>
                <a:tc>
                  <a:txBody>
                    <a:bodyPr/>
                    <a:lstStyle/>
                    <a:p>
                      <a:pPr algn="ctr"/>
                      <a:r>
                        <a:rPr lang="en-US" dirty="0" smtClean="0"/>
                        <a:t>S-ALE</a:t>
                      </a:r>
                      <a:endParaRPr lang="en-US" dirty="0"/>
                    </a:p>
                  </a:txBody>
                  <a:tcPr/>
                </a:tc>
                <a:tc>
                  <a:txBody>
                    <a:bodyPr/>
                    <a:lstStyle/>
                    <a:p>
                      <a:pPr algn="ctr"/>
                      <a:r>
                        <a:rPr lang="en-US" dirty="0" smtClean="0"/>
                        <a:t>Reduction</a:t>
                      </a:r>
                      <a:endParaRPr lang="en-US" dirty="0"/>
                    </a:p>
                  </a:txBody>
                  <a:tcPr/>
                </a:tc>
              </a:tr>
              <a:tr h="475671">
                <a:tc>
                  <a:txBody>
                    <a:bodyPr/>
                    <a:lstStyle/>
                    <a:p>
                      <a:pPr algn="ctr"/>
                      <a:r>
                        <a:rPr lang="en-US" dirty="0" smtClean="0"/>
                        <a:t>Total Time</a:t>
                      </a:r>
                      <a:r>
                        <a:rPr lang="en-US" baseline="0" dirty="0" smtClean="0"/>
                        <a:t> </a:t>
                      </a:r>
                      <a:endParaRPr lang="en-US" dirty="0"/>
                    </a:p>
                  </a:txBody>
                  <a:tcPr/>
                </a:tc>
                <a:tc>
                  <a:txBody>
                    <a:bodyPr/>
                    <a:lstStyle/>
                    <a:p>
                      <a:pPr algn="ctr"/>
                      <a:r>
                        <a:rPr lang="en-US" dirty="0" smtClean="0"/>
                        <a:t>30941s</a:t>
                      </a:r>
                      <a:endParaRPr lang="en-US" dirty="0"/>
                    </a:p>
                  </a:txBody>
                  <a:tcPr/>
                </a:tc>
                <a:tc>
                  <a:txBody>
                    <a:bodyPr/>
                    <a:lstStyle/>
                    <a:p>
                      <a:pPr algn="ctr"/>
                      <a:r>
                        <a:rPr lang="en-US" dirty="0" smtClean="0"/>
                        <a:t>20120s</a:t>
                      </a:r>
                    </a:p>
                  </a:txBody>
                  <a:tcPr/>
                </a:tc>
                <a:tc>
                  <a:txBody>
                    <a:bodyPr/>
                    <a:lstStyle/>
                    <a:p>
                      <a:pPr algn="ctr"/>
                      <a:r>
                        <a:rPr lang="en-US" b="0" dirty="0" smtClean="0"/>
                        <a:t>34.97%</a:t>
                      </a:r>
                    </a:p>
                  </a:txBody>
                  <a:tcPr/>
                </a:tc>
              </a:tr>
              <a:tr h="527627">
                <a:tc>
                  <a:txBody>
                    <a:bodyPr/>
                    <a:lstStyle/>
                    <a:p>
                      <a:pPr algn="ctr"/>
                      <a:r>
                        <a:rPr lang="en-US" dirty="0" smtClean="0"/>
                        <a:t>FSI</a:t>
                      </a:r>
                      <a:endParaRPr lang="en-US" dirty="0"/>
                    </a:p>
                  </a:txBody>
                  <a:tcPr/>
                </a:tc>
                <a:tc>
                  <a:txBody>
                    <a:bodyPr/>
                    <a:lstStyle/>
                    <a:p>
                      <a:pPr algn="ctr"/>
                      <a:r>
                        <a:rPr lang="en-US" dirty="0" smtClean="0"/>
                        <a:t>15449s</a:t>
                      </a:r>
                      <a:endParaRPr lang="en-US" dirty="0"/>
                    </a:p>
                  </a:txBody>
                  <a:tcPr/>
                </a:tc>
                <a:tc>
                  <a:txBody>
                    <a:bodyPr/>
                    <a:lstStyle/>
                    <a:p>
                      <a:pPr algn="ctr"/>
                      <a:r>
                        <a:rPr lang="en-US" dirty="0" smtClean="0"/>
                        <a:t>5726s</a:t>
                      </a:r>
                      <a:endParaRPr lang="en-US" dirty="0"/>
                    </a:p>
                  </a:txBody>
                  <a:tcPr/>
                </a:tc>
                <a:tc>
                  <a:txBody>
                    <a:bodyPr/>
                    <a:lstStyle/>
                    <a:p>
                      <a:pPr algn="ctr"/>
                      <a:r>
                        <a:rPr lang="en-US" dirty="0" smtClean="0"/>
                        <a:t>63%</a:t>
                      </a:r>
                      <a:endParaRPr lang="en-US" dirty="0"/>
                    </a:p>
                  </a:txBody>
                  <a:tcPr/>
                </a:tc>
              </a:tr>
              <a:tr h="527627">
                <a:tc>
                  <a:txBody>
                    <a:bodyPr/>
                    <a:lstStyle/>
                    <a:p>
                      <a:pPr algn="ctr"/>
                      <a:r>
                        <a:rPr lang="en-US" dirty="0" smtClean="0"/>
                        <a:t>Advection</a:t>
                      </a:r>
                      <a:r>
                        <a:rPr lang="en-US" baseline="0" dirty="0" smtClean="0"/>
                        <a:t> </a:t>
                      </a:r>
                      <a:endParaRPr lang="en-US" dirty="0"/>
                    </a:p>
                  </a:txBody>
                  <a:tcPr/>
                </a:tc>
                <a:tc>
                  <a:txBody>
                    <a:bodyPr/>
                    <a:lstStyle/>
                    <a:p>
                      <a:pPr algn="ctr"/>
                      <a:r>
                        <a:rPr lang="en-US" dirty="0" smtClean="0"/>
                        <a:t>7595s</a:t>
                      </a:r>
                      <a:endParaRPr lang="en-US" dirty="0"/>
                    </a:p>
                  </a:txBody>
                  <a:tcPr/>
                </a:tc>
                <a:tc>
                  <a:txBody>
                    <a:bodyPr/>
                    <a:lstStyle/>
                    <a:p>
                      <a:pPr algn="ctr"/>
                      <a:r>
                        <a:rPr lang="en-US" dirty="0" smtClean="0"/>
                        <a:t>6642s</a:t>
                      </a:r>
                      <a:endParaRPr lang="en-US" dirty="0"/>
                    </a:p>
                  </a:txBody>
                  <a:tcPr/>
                </a:tc>
                <a:tc>
                  <a:txBody>
                    <a:bodyPr/>
                    <a:lstStyle/>
                    <a:p>
                      <a:pPr algn="ctr"/>
                      <a:r>
                        <a:rPr lang="en-US" dirty="0" smtClean="0"/>
                        <a:t>12.55%</a:t>
                      </a:r>
                      <a:endParaRPr lang="en-US" dirty="0"/>
                    </a:p>
                  </a:txBody>
                  <a:tcPr/>
                </a:tc>
              </a:tr>
            </a:tbl>
          </a:graphicData>
        </a:graphic>
      </p:graphicFrame>
      <p:sp>
        <p:nvSpPr>
          <p:cNvPr id="5" name="TextBox 4"/>
          <p:cNvSpPr txBox="1"/>
          <p:nvPr/>
        </p:nvSpPr>
        <p:spPr>
          <a:xfrm>
            <a:off x="1140055" y="3012472"/>
            <a:ext cx="6887719" cy="461665"/>
          </a:xfrm>
          <a:prstGeom prst="rect">
            <a:avLst/>
          </a:prstGeom>
          <a:noFill/>
        </p:spPr>
        <p:txBody>
          <a:bodyPr wrap="none" rtlCol="0">
            <a:spAutoFit/>
          </a:bodyPr>
          <a:lstStyle/>
          <a:p>
            <a:r>
              <a:rPr lang="en-US" sz="2400" dirty="0" smtClean="0">
                <a:latin typeface="Calibri" pitchFamily="34" charset="0"/>
                <a:cs typeface="Calibri" pitchFamily="34" charset="0"/>
              </a:rPr>
              <a:t>Time saving in a Bridgestone tire rolling in mud model</a:t>
            </a:r>
          </a:p>
        </p:txBody>
      </p:sp>
      <p:sp>
        <p:nvSpPr>
          <p:cNvPr id="6" name="Rectangle 5"/>
          <p:cNvSpPr/>
          <p:nvPr/>
        </p:nvSpPr>
        <p:spPr>
          <a:xfrm>
            <a:off x="1496292" y="5714535"/>
            <a:ext cx="6317673" cy="646331"/>
          </a:xfrm>
          <a:prstGeom prst="rect">
            <a:avLst/>
          </a:prstGeom>
        </p:spPr>
        <p:txBody>
          <a:bodyPr wrap="square">
            <a:spAutoFit/>
          </a:bodyPr>
          <a:lstStyle/>
          <a:p>
            <a:pPr algn="ctr"/>
            <a:r>
              <a:rPr lang="en-US" sz="1800" dirty="0" smtClean="0"/>
              <a:t>134400 </a:t>
            </a:r>
            <a:r>
              <a:rPr lang="en-US" sz="1800" dirty="0"/>
              <a:t>ALE </a:t>
            </a:r>
            <a:r>
              <a:rPr lang="en-US" sz="1800" dirty="0" smtClean="0"/>
              <a:t>solid elements; </a:t>
            </a:r>
            <a:r>
              <a:rPr lang="en-US" sz="1800" dirty="0"/>
              <a:t>Simulation time 2000ms</a:t>
            </a:r>
            <a:r>
              <a:rPr lang="en-US" sz="1800" dirty="0" smtClean="0"/>
              <a:t>.</a:t>
            </a:r>
          </a:p>
          <a:p>
            <a:pPr algn="ctr"/>
            <a:r>
              <a:rPr lang="en-US" sz="1800" dirty="0" smtClean="0"/>
              <a:t>Single precision MPP 48 </a:t>
            </a:r>
            <a:r>
              <a:rPr lang="en-US" sz="1800" dirty="0" err="1" smtClean="0"/>
              <a:t>cpus</a:t>
            </a:r>
            <a:r>
              <a:rPr lang="en-US" sz="1800" dirty="0" smtClean="0"/>
              <a:t> without special decomposition</a:t>
            </a:r>
            <a:endParaRPr lang="en-US" sz="1800" dirty="0"/>
          </a:p>
        </p:txBody>
      </p:sp>
    </p:spTree>
    <p:extLst>
      <p:ext uri="{BB962C8B-B14F-4D97-AF65-F5344CB8AC3E}">
        <p14:creationId xmlns:p14="http://schemas.microsoft.com/office/powerpoint/2010/main" val="112786057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SMP &amp; MPP Hybrid Supported </a:t>
            </a:r>
            <a:endParaRPr lang="en-US" dirty="0"/>
          </a:p>
        </p:txBody>
      </p:sp>
      <p:sp>
        <p:nvSpPr>
          <p:cNvPr id="3" name="Content Placeholder 2"/>
          <p:cNvSpPr>
            <a:spLocks noGrp="1"/>
          </p:cNvSpPr>
          <p:nvPr>
            <p:ph idx="1"/>
          </p:nvPr>
        </p:nvSpPr>
        <p:spPr>
          <a:xfrm>
            <a:off x="1162840" y="5416594"/>
            <a:ext cx="7289498" cy="984206"/>
          </a:xfrm>
        </p:spPr>
        <p:txBody>
          <a:bodyPr>
            <a:normAutofit/>
          </a:bodyPr>
          <a:lstStyle/>
          <a:p>
            <a:pPr marL="0" indent="0">
              <a:buNone/>
            </a:pPr>
            <a:r>
              <a:rPr lang="en-US" sz="1800" dirty="0" smtClean="0"/>
              <a:t>Airbag inflated by ideal gas and then kept still.;   9261 ALE solids elements with 294 shells.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704" y="1512811"/>
            <a:ext cx="4673600" cy="3505200"/>
          </a:xfrm>
          <a:prstGeom prst="rect">
            <a:avLst/>
          </a:prstGeom>
        </p:spPr>
      </p:pic>
    </p:spTree>
    <p:extLst>
      <p:ext uri="{BB962C8B-B14F-4D97-AF65-F5344CB8AC3E}">
        <p14:creationId xmlns:p14="http://schemas.microsoft.com/office/powerpoint/2010/main" val="184124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Donor Cell (1</a:t>
            </a:r>
            <a:r>
              <a:rPr lang="en-US" baseline="30000" dirty="0" smtClean="0"/>
              <a:t>st</a:t>
            </a:r>
            <a:r>
              <a:rPr lang="en-US" dirty="0" smtClean="0"/>
              <a:t> order)</a:t>
            </a:r>
            <a:endParaRPr lang="en-US" dirty="0"/>
          </a:p>
        </p:txBody>
      </p:sp>
      <p:sp>
        <p:nvSpPr>
          <p:cNvPr id="5" name="TextBox 4"/>
          <p:cNvSpPr txBox="1"/>
          <p:nvPr/>
        </p:nvSpPr>
        <p:spPr>
          <a:xfrm>
            <a:off x="961293" y="1102511"/>
            <a:ext cx="7291754" cy="646331"/>
          </a:xfrm>
          <a:prstGeom prst="rect">
            <a:avLst/>
          </a:prstGeom>
          <a:noFill/>
        </p:spPr>
        <p:txBody>
          <a:bodyPr wrap="square" rtlCol="0">
            <a:spAutoFit/>
          </a:bodyPr>
          <a:lstStyle/>
          <a:p>
            <a:r>
              <a:rPr lang="en-US" sz="1800" dirty="0" smtClean="0">
                <a:latin typeface="Calibri" pitchFamily="34" charset="0"/>
              </a:rPr>
              <a:t>SMP Result:  Single precision </a:t>
            </a:r>
            <a:r>
              <a:rPr lang="en-US" sz="1800" dirty="0">
                <a:latin typeface="Calibri" pitchFamily="34" charset="0"/>
              </a:rPr>
              <a:t> </a:t>
            </a:r>
            <a:r>
              <a:rPr lang="en-US" sz="1800" dirty="0" smtClean="0">
                <a:latin typeface="Calibri" pitchFamily="34" charset="0"/>
              </a:rPr>
              <a:t>-1, -2, -4, -8 </a:t>
            </a:r>
            <a:r>
              <a:rPr lang="en-US" sz="1800" dirty="0" err="1" smtClean="0">
                <a:latin typeface="Calibri" pitchFamily="34" charset="0"/>
              </a:rPr>
              <a:t>cpu</a:t>
            </a:r>
            <a:r>
              <a:rPr lang="en-US" sz="1800" dirty="0" smtClean="0">
                <a:latin typeface="Calibri" pitchFamily="34" charset="0"/>
              </a:rPr>
              <a:t>; </a:t>
            </a:r>
          </a:p>
          <a:p>
            <a:r>
              <a:rPr lang="en-US" sz="1800" dirty="0" smtClean="0">
                <a:latin typeface="Calibri" pitchFamily="34" charset="0"/>
              </a:rPr>
              <a:t>clock time spent in S-ALE solver listed in the table  (Haswell1)</a:t>
            </a:r>
            <a:endParaRPr lang="en-US" sz="1800" dirty="0">
              <a:latin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87986625"/>
              </p:ext>
            </p:extLst>
          </p:nvPr>
        </p:nvGraphicFramePr>
        <p:xfrm>
          <a:off x="1002323" y="1923113"/>
          <a:ext cx="7186247" cy="1097280"/>
        </p:xfrm>
        <a:graphic>
          <a:graphicData uri="http://schemas.openxmlformats.org/drawingml/2006/table">
            <a:tbl>
              <a:tblPr firstRow="1" bandRow="1">
                <a:tableStyleId>{5C22544A-7EE6-4342-B048-85BDC9FD1C3A}</a:tableStyleId>
              </a:tblPr>
              <a:tblGrid>
                <a:gridCol w="2461852"/>
                <a:gridCol w="1230923"/>
                <a:gridCol w="1230923"/>
                <a:gridCol w="1160585"/>
                <a:gridCol w="1101964"/>
              </a:tblGrid>
              <a:tr h="334270">
                <a:tc>
                  <a:txBody>
                    <a:bodyPr/>
                    <a:lstStyle/>
                    <a:p>
                      <a:pPr algn="ctr"/>
                      <a:r>
                        <a:rPr lang="en-US" dirty="0" smtClean="0"/>
                        <a:t>NCPU</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tc>
                  <a:txBody>
                    <a:bodyPr/>
                    <a:lstStyle/>
                    <a:p>
                      <a:pPr algn="ctr"/>
                      <a:r>
                        <a:rPr lang="en-US" dirty="0" smtClean="0"/>
                        <a:t>-8</a:t>
                      </a:r>
                      <a:endParaRPr lang="en-US" dirty="0"/>
                    </a:p>
                  </a:txBody>
                  <a:tcPr/>
                </a:tc>
              </a:tr>
              <a:tr h="334270">
                <a:tc>
                  <a:txBody>
                    <a:bodyPr/>
                    <a:lstStyle/>
                    <a:p>
                      <a:pPr algn="ctr"/>
                      <a:r>
                        <a:rPr lang="en-US" baseline="0" dirty="0" smtClean="0"/>
                        <a:t>Time (s) </a:t>
                      </a:r>
                      <a:endParaRPr lang="en-US" dirty="0"/>
                    </a:p>
                  </a:txBody>
                  <a:tcPr/>
                </a:tc>
                <a:tc>
                  <a:txBody>
                    <a:bodyPr/>
                    <a:lstStyle/>
                    <a:p>
                      <a:pPr algn="ctr"/>
                      <a:r>
                        <a:rPr lang="en-US" dirty="0" smtClean="0"/>
                        <a:t>298</a:t>
                      </a:r>
                      <a:endParaRPr lang="en-US" dirty="0"/>
                    </a:p>
                  </a:txBody>
                  <a:tcPr/>
                </a:tc>
                <a:tc>
                  <a:txBody>
                    <a:bodyPr/>
                    <a:lstStyle/>
                    <a:p>
                      <a:pPr algn="ctr"/>
                      <a:r>
                        <a:rPr lang="en-US" dirty="0" smtClean="0"/>
                        <a:t>168</a:t>
                      </a:r>
                    </a:p>
                  </a:txBody>
                  <a:tcPr/>
                </a:tc>
                <a:tc>
                  <a:txBody>
                    <a:bodyPr/>
                    <a:lstStyle/>
                    <a:p>
                      <a:pPr algn="ctr"/>
                      <a:r>
                        <a:rPr lang="en-US" dirty="0" smtClean="0"/>
                        <a:t>103</a:t>
                      </a:r>
                    </a:p>
                  </a:txBody>
                  <a:tcPr/>
                </a:tc>
                <a:tc>
                  <a:txBody>
                    <a:bodyPr/>
                    <a:lstStyle/>
                    <a:p>
                      <a:pPr algn="ctr"/>
                      <a:r>
                        <a:rPr lang="en-US" dirty="0" smtClean="0"/>
                        <a:t>70</a:t>
                      </a:r>
                    </a:p>
                  </a:txBody>
                  <a:tcPr/>
                </a:tc>
              </a:tr>
              <a:tr h="334270">
                <a:tc>
                  <a:txBody>
                    <a:bodyPr/>
                    <a:lstStyle/>
                    <a:p>
                      <a:pPr algn="ctr"/>
                      <a:r>
                        <a:rPr lang="en-US" dirty="0" smtClean="0"/>
                        <a:t>Speedup</a:t>
                      </a:r>
                      <a:endParaRPr lang="en-US" dirty="0"/>
                    </a:p>
                  </a:txBody>
                  <a:tcPr/>
                </a:tc>
                <a:tc>
                  <a:txBody>
                    <a:bodyPr/>
                    <a:lstStyle/>
                    <a:p>
                      <a:pPr algn="ctr"/>
                      <a:endParaRPr lang="en-US" dirty="0"/>
                    </a:p>
                  </a:txBody>
                  <a:tcPr/>
                </a:tc>
                <a:tc>
                  <a:txBody>
                    <a:bodyPr/>
                    <a:lstStyle/>
                    <a:p>
                      <a:pPr algn="ctr"/>
                      <a:r>
                        <a:rPr lang="en-US" dirty="0" smtClean="0"/>
                        <a:t>1.77</a:t>
                      </a:r>
                    </a:p>
                  </a:txBody>
                  <a:tcPr/>
                </a:tc>
                <a:tc>
                  <a:txBody>
                    <a:bodyPr/>
                    <a:lstStyle/>
                    <a:p>
                      <a:pPr algn="ctr"/>
                      <a:r>
                        <a:rPr lang="en-US" dirty="0" smtClean="0"/>
                        <a:t>2.87</a:t>
                      </a:r>
                    </a:p>
                  </a:txBody>
                  <a:tcPr/>
                </a:tc>
                <a:tc>
                  <a:txBody>
                    <a:bodyPr/>
                    <a:lstStyle/>
                    <a:p>
                      <a:pPr algn="ctr"/>
                      <a:r>
                        <a:rPr lang="en-US" dirty="0" smtClean="0"/>
                        <a:t>4.25</a:t>
                      </a:r>
                    </a:p>
                  </a:txBody>
                  <a:tcPr/>
                </a:tc>
              </a:tr>
            </a:tbl>
          </a:graphicData>
        </a:graphic>
      </p:graphicFrame>
      <p:sp>
        <p:nvSpPr>
          <p:cNvPr id="8" name="TextBox 7"/>
          <p:cNvSpPr txBox="1"/>
          <p:nvPr/>
        </p:nvSpPr>
        <p:spPr>
          <a:xfrm>
            <a:off x="937848" y="3388497"/>
            <a:ext cx="7291754" cy="646331"/>
          </a:xfrm>
          <a:prstGeom prst="rect">
            <a:avLst/>
          </a:prstGeom>
          <a:noFill/>
        </p:spPr>
        <p:txBody>
          <a:bodyPr wrap="square" rtlCol="0">
            <a:spAutoFit/>
          </a:bodyPr>
          <a:lstStyle/>
          <a:p>
            <a:r>
              <a:rPr lang="en-US" sz="1800" dirty="0" smtClean="0">
                <a:latin typeface="Calibri" pitchFamily="34" charset="0"/>
              </a:rPr>
              <a:t>MPP Hybrid Result:  Single precision </a:t>
            </a:r>
            <a:r>
              <a:rPr lang="en-US" sz="1800" dirty="0">
                <a:latin typeface="Calibri" pitchFamily="34" charset="0"/>
              </a:rPr>
              <a:t> </a:t>
            </a:r>
            <a:r>
              <a:rPr lang="en-US" sz="1800" dirty="0" smtClean="0">
                <a:latin typeface="Calibri" pitchFamily="34" charset="0"/>
              </a:rPr>
              <a:t>24x-1,  12x-2, 8x-3, 6x-4</a:t>
            </a:r>
          </a:p>
          <a:p>
            <a:r>
              <a:rPr lang="en-US" sz="1800" dirty="0" smtClean="0">
                <a:latin typeface="Calibri" pitchFamily="34" charset="0"/>
              </a:rPr>
              <a:t>clock time spent in S-ALE solver listed in the table (Barstow); 1x-1 case 530s</a:t>
            </a:r>
            <a:endParaRPr lang="en-US" sz="1800" dirty="0">
              <a:latin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307359477"/>
              </p:ext>
            </p:extLst>
          </p:nvPr>
        </p:nvGraphicFramePr>
        <p:xfrm>
          <a:off x="1014047" y="4302883"/>
          <a:ext cx="7186247" cy="1097280"/>
        </p:xfrm>
        <a:graphic>
          <a:graphicData uri="http://schemas.openxmlformats.org/drawingml/2006/table">
            <a:tbl>
              <a:tblPr firstRow="1" bandRow="1">
                <a:tableStyleId>{5C22544A-7EE6-4342-B048-85BDC9FD1C3A}</a:tableStyleId>
              </a:tblPr>
              <a:tblGrid>
                <a:gridCol w="2461852"/>
                <a:gridCol w="1230923"/>
                <a:gridCol w="1230923"/>
                <a:gridCol w="1160585"/>
                <a:gridCol w="1101964"/>
              </a:tblGrid>
              <a:tr h="334270">
                <a:tc>
                  <a:txBody>
                    <a:bodyPr/>
                    <a:lstStyle/>
                    <a:p>
                      <a:pPr algn="ctr"/>
                      <a:r>
                        <a:rPr lang="en-US" dirty="0" smtClean="0"/>
                        <a:t>NCPU</a:t>
                      </a:r>
                      <a:endParaRPr lang="en-US" dirty="0"/>
                    </a:p>
                  </a:txBody>
                  <a:tcPr/>
                </a:tc>
                <a:tc>
                  <a:txBody>
                    <a:bodyPr/>
                    <a:lstStyle/>
                    <a:p>
                      <a:pPr algn="ctr"/>
                      <a:r>
                        <a:rPr lang="en-US" dirty="0" smtClean="0"/>
                        <a:t>24x-1</a:t>
                      </a:r>
                      <a:endParaRPr lang="en-US" dirty="0"/>
                    </a:p>
                  </a:txBody>
                  <a:tcPr/>
                </a:tc>
                <a:tc>
                  <a:txBody>
                    <a:bodyPr/>
                    <a:lstStyle/>
                    <a:p>
                      <a:pPr algn="ctr"/>
                      <a:r>
                        <a:rPr lang="en-US" dirty="0" smtClean="0"/>
                        <a:t>12x-2</a:t>
                      </a:r>
                      <a:endParaRPr lang="en-US" dirty="0"/>
                    </a:p>
                  </a:txBody>
                  <a:tcPr/>
                </a:tc>
                <a:tc>
                  <a:txBody>
                    <a:bodyPr/>
                    <a:lstStyle/>
                    <a:p>
                      <a:pPr algn="ctr"/>
                      <a:r>
                        <a:rPr lang="en-US" dirty="0" smtClean="0"/>
                        <a:t>8x-3</a:t>
                      </a:r>
                      <a:endParaRPr lang="en-US" dirty="0"/>
                    </a:p>
                  </a:txBody>
                  <a:tcPr/>
                </a:tc>
                <a:tc>
                  <a:txBody>
                    <a:bodyPr/>
                    <a:lstStyle/>
                    <a:p>
                      <a:pPr algn="ctr"/>
                      <a:r>
                        <a:rPr lang="en-US" dirty="0" smtClean="0"/>
                        <a:t>6x-4</a:t>
                      </a:r>
                      <a:endParaRPr lang="en-US" dirty="0"/>
                    </a:p>
                  </a:txBody>
                  <a:tcPr/>
                </a:tc>
              </a:tr>
              <a:tr h="334270">
                <a:tc>
                  <a:txBody>
                    <a:bodyPr/>
                    <a:lstStyle/>
                    <a:p>
                      <a:pPr algn="ctr"/>
                      <a:r>
                        <a:rPr lang="en-US" baseline="0" dirty="0" smtClean="0"/>
                        <a:t>Time (s) </a:t>
                      </a:r>
                      <a:endParaRPr lang="en-US" dirty="0"/>
                    </a:p>
                  </a:txBody>
                  <a:tcPr/>
                </a:tc>
                <a:tc>
                  <a:txBody>
                    <a:bodyPr/>
                    <a:lstStyle/>
                    <a:p>
                      <a:pPr algn="ctr"/>
                      <a:r>
                        <a:rPr lang="en-US" dirty="0" smtClean="0"/>
                        <a:t>55</a:t>
                      </a:r>
                      <a:endParaRPr lang="en-US" dirty="0"/>
                    </a:p>
                  </a:txBody>
                  <a:tcPr/>
                </a:tc>
                <a:tc>
                  <a:txBody>
                    <a:bodyPr/>
                    <a:lstStyle/>
                    <a:p>
                      <a:pPr algn="ctr"/>
                      <a:r>
                        <a:rPr lang="en-US" dirty="0" smtClean="0"/>
                        <a:t>57</a:t>
                      </a:r>
                    </a:p>
                  </a:txBody>
                  <a:tcPr/>
                </a:tc>
                <a:tc>
                  <a:txBody>
                    <a:bodyPr/>
                    <a:lstStyle/>
                    <a:p>
                      <a:pPr algn="ctr"/>
                      <a:r>
                        <a:rPr lang="en-US" dirty="0" smtClean="0"/>
                        <a:t>60</a:t>
                      </a:r>
                    </a:p>
                  </a:txBody>
                  <a:tcPr/>
                </a:tc>
                <a:tc>
                  <a:txBody>
                    <a:bodyPr/>
                    <a:lstStyle/>
                    <a:p>
                      <a:pPr algn="ctr"/>
                      <a:r>
                        <a:rPr lang="en-US" dirty="0" smtClean="0"/>
                        <a:t>60</a:t>
                      </a:r>
                    </a:p>
                  </a:txBody>
                  <a:tcPr/>
                </a:tc>
              </a:tr>
              <a:tr h="334270">
                <a:tc>
                  <a:txBody>
                    <a:bodyPr/>
                    <a:lstStyle/>
                    <a:p>
                      <a:pPr algn="ctr"/>
                      <a:r>
                        <a:rPr lang="en-US" dirty="0" smtClean="0"/>
                        <a:t>Speedup</a:t>
                      </a:r>
                      <a:endParaRPr lang="en-US" dirty="0"/>
                    </a:p>
                  </a:txBody>
                  <a:tcPr/>
                </a:tc>
                <a:tc>
                  <a:txBody>
                    <a:bodyPr/>
                    <a:lstStyle/>
                    <a:p>
                      <a:pPr algn="ctr"/>
                      <a:r>
                        <a:rPr lang="en-US" dirty="0" smtClean="0"/>
                        <a:t>9.72</a:t>
                      </a:r>
                      <a:endParaRPr lang="en-US" dirty="0"/>
                    </a:p>
                  </a:txBody>
                  <a:tcPr/>
                </a:tc>
                <a:tc>
                  <a:txBody>
                    <a:bodyPr/>
                    <a:lstStyle/>
                    <a:p>
                      <a:pPr algn="ctr"/>
                      <a:r>
                        <a:rPr lang="en-US" dirty="0" smtClean="0"/>
                        <a:t>9.32</a:t>
                      </a:r>
                    </a:p>
                  </a:txBody>
                  <a:tcPr/>
                </a:tc>
                <a:tc>
                  <a:txBody>
                    <a:bodyPr/>
                    <a:lstStyle/>
                    <a:p>
                      <a:pPr algn="ctr"/>
                      <a:r>
                        <a:rPr lang="en-US" dirty="0" smtClean="0"/>
                        <a:t>8.80</a:t>
                      </a:r>
                    </a:p>
                  </a:txBody>
                  <a:tcPr/>
                </a:tc>
                <a:tc>
                  <a:txBody>
                    <a:bodyPr/>
                    <a:lstStyle/>
                    <a:p>
                      <a:pPr algn="ctr"/>
                      <a:r>
                        <a:rPr lang="en-US" dirty="0" smtClean="0"/>
                        <a:t>8.80</a:t>
                      </a:r>
                    </a:p>
                  </a:txBody>
                  <a:tcPr/>
                </a:tc>
              </a:tr>
            </a:tbl>
          </a:graphicData>
        </a:graphic>
      </p:graphicFrame>
      <p:sp>
        <p:nvSpPr>
          <p:cNvPr id="7" name="TextBox 6"/>
          <p:cNvSpPr txBox="1"/>
          <p:nvPr/>
        </p:nvSpPr>
        <p:spPr>
          <a:xfrm>
            <a:off x="984741" y="5580699"/>
            <a:ext cx="7291754" cy="646331"/>
          </a:xfrm>
          <a:prstGeom prst="rect">
            <a:avLst/>
          </a:prstGeom>
          <a:noFill/>
        </p:spPr>
        <p:txBody>
          <a:bodyPr wrap="square" rtlCol="0">
            <a:spAutoFit/>
          </a:bodyPr>
          <a:lstStyle/>
          <a:p>
            <a:r>
              <a:rPr lang="en-US" sz="1800" dirty="0" smtClean="0">
                <a:latin typeface="Calibri" pitchFamily="34" charset="0"/>
              </a:rPr>
              <a:t>Both SMP and MPP Hybrid provide consistent answers with multiple threads (NCPU=-</a:t>
            </a:r>
            <a:r>
              <a:rPr lang="en-US" sz="1800" smtClean="0">
                <a:latin typeface="Calibri" pitchFamily="34" charset="0"/>
              </a:rPr>
              <a:t>N); </a:t>
            </a:r>
            <a:endParaRPr lang="en-US" sz="1800" dirty="0" smtClean="0">
              <a:latin typeface="Calibri" pitchFamily="34" charset="0"/>
            </a:endParaRPr>
          </a:p>
        </p:txBody>
      </p:sp>
    </p:spTree>
    <p:extLst>
      <p:ext uri="{BB962C8B-B14F-4D97-AF65-F5344CB8AC3E}">
        <p14:creationId xmlns:p14="http://schemas.microsoft.com/office/powerpoint/2010/main" val="2336672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Van Leer (2</a:t>
            </a:r>
            <a:r>
              <a:rPr lang="en-US" baseline="30000" dirty="0" smtClean="0"/>
              <a:t>nd</a:t>
            </a:r>
            <a:r>
              <a:rPr lang="en-US" dirty="0" smtClean="0"/>
              <a:t> order)</a:t>
            </a:r>
            <a:endParaRPr lang="en-US" dirty="0"/>
          </a:p>
        </p:txBody>
      </p:sp>
      <p:sp>
        <p:nvSpPr>
          <p:cNvPr id="5" name="TextBox 4"/>
          <p:cNvSpPr txBox="1"/>
          <p:nvPr/>
        </p:nvSpPr>
        <p:spPr>
          <a:xfrm>
            <a:off x="961293" y="1102511"/>
            <a:ext cx="7291754" cy="646331"/>
          </a:xfrm>
          <a:prstGeom prst="rect">
            <a:avLst/>
          </a:prstGeom>
          <a:noFill/>
        </p:spPr>
        <p:txBody>
          <a:bodyPr wrap="square" rtlCol="0">
            <a:spAutoFit/>
          </a:bodyPr>
          <a:lstStyle/>
          <a:p>
            <a:r>
              <a:rPr lang="en-US" sz="1800" dirty="0" smtClean="0">
                <a:latin typeface="Calibri" pitchFamily="34" charset="0"/>
              </a:rPr>
              <a:t>SMP Result:  Single precision </a:t>
            </a:r>
            <a:r>
              <a:rPr lang="en-US" sz="1800" dirty="0">
                <a:latin typeface="Calibri" pitchFamily="34" charset="0"/>
              </a:rPr>
              <a:t> </a:t>
            </a:r>
            <a:r>
              <a:rPr lang="en-US" sz="1800" dirty="0" smtClean="0">
                <a:latin typeface="Calibri" pitchFamily="34" charset="0"/>
              </a:rPr>
              <a:t>-1, -2, -4, -8 </a:t>
            </a:r>
            <a:r>
              <a:rPr lang="en-US" sz="1800" dirty="0" err="1" smtClean="0">
                <a:latin typeface="Calibri" pitchFamily="34" charset="0"/>
              </a:rPr>
              <a:t>cpu</a:t>
            </a:r>
            <a:r>
              <a:rPr lang="en-US" sz="1800" dirty="0" smtClean="0">
                <a:latin typeface="Calibri" pitchFamily="34" charset="0"/>
              </a:rPr>
              <a:t>; </a:t>
            </a:r>
          </a:p>
          <a:p>
            <a:r>
              <a:rPr lang="en-US" sz="1800" dirty="0" smtClean="0">
                <a:latin typeface="Calibri" pitchFamily="34" charset="0"/>
              </a:rPr>
              <a:t>clock time spent in S-ALE solver listed in the table  (Haswell1)</a:t>
            </a:r>
            <a:endParaRPr lang="en-US" sz="1800" dirty="0">
              <a:latin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91518409"/>
              </p:ext>
            </p:extLst>
          </p:nvPr>
        </p:nvGraphicFramePr>
        <p:xfrm>
          <a:off x="1002323" y="1923113"/>
          <a:ext cx="7186247" cy="1097280"/>
        </p:xfrm>
        <a:graphic>
          <a:graphicData uri="http://schemas.openxmlformats.org/drawingml/2006/table">
            <a:tbl>
              <a:tblPr firstRow="1" bandRow="1">
                <a:tableStyleId>{5C22544A-7EE6-4342-B048-85BDC9FD1C3A}</a:tableStyleId>
              </a:tblPr>
              <a:tblGrid>
                <a:gridCol w="2461852"/>
                <a:gridCol w="1230923"/>
                <a:gridCol w="1230923"/>
                <a:gridCol w="1160585"/>
                <a:gridCol w="1101964"/>
              </a:tblGrid>
              <a:tr h="334270">
                <a:tc>
                  <a:txBody>
                    <a:bodyPr/>
                    <a:lstStyle/>
                    <a:p>
                      <a:pPr algn="ctr"/>
                      <a:r>
                        <a:rPr lang="en-US" dirty="0" smtClean="0"/>
                        <a:t>NCPU</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tc>
                  <a:txBody>
                    <a:bodyPr/>
                    <a:lstStyle/>
                    <a:p>
                      <a:pPr algn="ctr"/>
                      <a:r>
                        <a:rPr lang="en-US" dirty="0" smtClean="0"/>
                        <a:t>-8</a:t>
                      </a:r>
                      <a:endParaRPr lang="en-US" dirty="0"/>
                    </a:p>
                  </a:txBody>
                  <a:tcPr/>
                </a:tc>
              </a:tr>
              <a:tr h="334270">
                <a:tc>
                  <a:txBody>
                    <a:bodyPr/>
                    <a:lstStyle/>
                    <a:p>
                      <a:pPr algn="ctr"/>
                      <a:r>
                        <a:rPr lang="en-US" baseline="0" dirty="0" smtClean="0"/>
                        <a:t>Time (s) </a:t>
                      </a:r>
                      <a:endParaRPr lang="en-US" dirty="0"/>
                    </a:p>
                  </a:txBody>
                  <a:tcPr/>
                </a:tc>
                <a:tc>
                  <a:txBody>
                    <a:bodyPr/>
                    <a:lstStyle/>
                    <a:p>
                      <a:pPr algn="ctr"/>
                      <a:r>
                        <a:rPr lang="en-US" dirty="0" smtClean="0"/>
                        <a:t>531</a:t>
                      </a:r>
                      <a:endParaRPr lang="en-US" dirty="0"/>
                    </a:p>
                  </a:txBody>
                  <a:tcPr/>
                </a:tc>
                <a:tc>
                  <a:txBody>
                    <a:bodyPr/>
                    <a:lstStyle/>
                    <a:p>
                      <a:pPr algn="ctr"/>
                      <a:r>
                        <a:rPr lang="en-US" dirty="0" smtClean="0"/>
                        <a:t>292</a:t>
                      </a:r>
                    </a:p>
                  </a:txBody>
                  <a:tcPr/>
                </a:tc>
                <a:tc>
                  <a:txBody>
                    <a:bodyPr/>
                    <a:lstStyle/>
                    <a:p>
                      <a:pPr algn="ctr"/>
                      <a:r>
                        <a:rPr lang="en-US" dirty="0" smtClean="0"/>
                        <a:t>179</a:t>
                      </a:r>
                    </a:p>
                  </a:txBody>
                  <a:tcPr/>
                </a:tc>
                <a:tc>
                  <a:txBody>
                    <a:bodyPr/>
                    <a:lstStyle/>
                    <a:p>
                      <a:pPr algn="ctr"/>
                      <a:r>
                        <a:rPr lang="en-US" dirty="0" smtClean="0"/>
                        <a:t>111</a:t>
                      </a:r>
                    </a:p>
                  </a:txBody>
                  <a:tcPr/>
                </a:tc>
              </a:tr>
              <a:tr h="334270">
                <a:tc>
                  <a:txBody>
                    <a:bodyPr/>
                    <a:lstStyle/>
                    <a:p>
                      <a:pPr algn="ctr"/>
                      <a:r>
                        <a:rPr lang="en-US" dirty="0" smtClean="0"/>
                        <a:t>Speedup</a:t>
                      </a:r>
                      <a:endParaRPr lang="en-US" dirty="0"/>
                    </a:p>
                  </a:txBody>
                  <a:tcPr/>
                </a:tc>
                <a:tc>
                  <a:txBody>
                    <a:bodyPr/>
                    <a:lstStyle/>
                    <a:p>
                      <a:pPr algn="ctr"/>
                      <a:endParaRPr lang="en-US" dirty="0"/>
                    </a:p>
                  </a:txBody>
                  <a:tcPr/>
                </a:tc>
                <a:tc>
                  <a:txBody>
                    <a:bodyPr/>
                    <a:lstStyle/>
                    <a:p>
                      <a:pPr algn="ctr"/>
                      <a:r>
                        <a:rPr lang="en-US" dirty="0" smtClean="0"/>
                        <a:t>1.82</a:t>
                      </a:r>
                    </a:p>
                  </a:txBody>
                  <a:tcPr/>
                </a:tc>
                <a:tc>
                  <a:txBody>
                    <a:bodyPr/>
                    <a:lstStyle/>
                    <a:p>
                      <a:pPr algn="ctr"/>
                      <a:r>
                        <a:rPr lang="en-US" dirty="0" smtClean="0"/>
                        <a:t>2.97</a:t>
                      </a:r>
                    </a:p>
                  </a:txBody>
                  <a:tcPr/>
                </a:tc>
                <a:tc>
                  <a:txBody>
                    <a:bodyPr/>
                    <a:lstStyle/>
                    <a:p>
                      <a:pPr algn="ctr"/>
                      <a:r>
                        <a:rPr lang="en-US" dirty="0" smtClean="0"/>
                        <a:t>4.78</a:t>
                      </a:r>
                    </a:p>
                  </a:txBody>
                  <a:tcPr/>
                </a:tc>
              </a:tr>
            </a:tbl>
          </a:graphicData>
        </a:graphic>
      </p:graphicFrame>
      <p:sp>
        <p:nvSpPr>
          <p:cNvPr id="8" name="TextBox 7"/>
          <p:cNvSpPr txBox="1"/>
          <p:nvPr/>
        </p:nvSpPr>
        <p:spPr>
          <a:xfrm>
            <a:off x="937848" y="3388497"/>
            <a:ext cx="7291754" cy="646331"/>
          </a:xfrm>
          <a:prstGeom prst="rect">
            <a:avLst/>
          </a:prstGeom>
          <a:noFill/>
        </p:spPr>
        <p:txBody>
          <a:bodyPr wrap="square" rtlCol="0">
            <a:spAutoFit/>
          </a:bodyPr>
          <a:lstStyle/>
          <a:p>
            <a:r>
              <a:rPr lang="en-US" sz="1800" dirty="0" smtClean="0">
                <a:latin typeface="Calibri" pitchFamily="34" charset="0"/>
              </a:rPr>
              <a:t>MPP Hybrid Result:  Single precision </a:t>
            </a:r>
            <a:r>
              <a:rPr lang="en-US" sz="1800" dirty="0">
                <a:latin typeface="Calibri" pitchFamily="34" charset="0"/>
              </a:rPr>
              <a:t> </a:t>
            </a:r>
            <a:r>
              <a:rPr lang="en-US" sz="1800" dirty="0" smtClean="0">
                <a:latin typeface="Calibri" pitchFamily="34" charset="0"/>
              </a:rPr>
              <a:t>24x-1,  12x-2, 8x-3, 6x-4</a:t>
            </a:r>
          </a:p>
          <a:p>
            <a:r>
              <a:rPr lang="en-US" sz="1800" dirty="0" smtClean="0">
                <a:latin typeface="Calibri" pitchFamily="34" charset="0"/>
              </a:rPr>
              <a:t>clock time spent in S-ALE solver listed in the table (Barstow); 1x-1 case 1000s</a:t>
            </a:r>
            <a:endParaRPr lang="en-US" sz="1800" dirty="0">
              <a:latin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228027343"/>
              </p:ext>
            </p:extLst>
          </p:nvPr>
        </p:nvGraphicFramePr>
        <p:xfrm>
          <a:off x="1014047" y="4302883"/>
          <a:ext cx="7186247" cy="1097280"/>
        </p:xfrm>
        <a:graphic>
          <a:graphicData uri="http://schemas.openxmlformats.org/drawingml/2006/table">
            <a:tbl>
              <a:tblPr firstRow="1" bandRow="1">
                <a:tableStyleId>{5C22544A-7EE6-4342-B048-85BDC9FD1C3A}</a:tableStyleId>
              </a:tblPr>
              <a:tblGrid>
                <a:gridCol w="2461852"/>
                <a:gridCol w="1230923"/>
                <a:gridCol w="1230923"/>
                <a:gridCol w="1160585"/>
                <a:gridCol w="1101964"/>
              </a:tblGrid>
              <a:tr h="334270">
                <a:tc>
                  <a:txBody>
                    <a:bodyPr/>
                    <a:lstStyle/>
                    <a:p>
                      <a:pPr algn="ctr"/>
                      <a:r>
                        <a:rPr lang="en-US" dirty="0" smtClean="0"/>
                        <a:t>NCPU</a:t>
                      </a:r>
                      <a:endParaRPr lang="en-US" dirty="0"/>
                    </a:p>
                  </a:txBody>
                  <a:tcPr/>
                </a:tc>
                <a:tc>
                  <a:txBody>
                    <a:bodyPr/>
                    <a:lstStyle/>
                    <a:p>
                      <a:pPr algn="ctr"/>
                      <a:r>
                        <a:rPr lang="en-US" dirty="0" smtClean="0"/>
                        <a:t>24x-1</a:t>
                      </a:r>
                      <a:endParaRPr lang="en-US" dirty="0"/>
                    </a:p>
                  </a:txBody>
                  <a:tcPr/>
                </a:tc>
                <a:tc>
                  <a:txBody>
                    <a:bodyPr/>
                    <a:lstStyle/>
                    <a:p>
                      <a:pPr algn="ctr"/>
                      <a:r>
                        <a:rPr lang="en-US" dirty="0" smtClean="0"/>
                        <a:t>12x-2</a:t>
                      </a:r>
                      <a:endParaRPr lang="en-US" dirty="0"/>
                    </a:p>
                  </a:txBody>
                  <a:tcPr/>
                </a:tc>
                <a:tc>
                  <a:txBody>
                    <a:bodyPr/>
                    <a:lstStyle/>
                    <a:p>
                      <a:pPr algn="ctr"/>
                      <a:r>
                        <a:rPr lang="en-US" dirty="0" smtClean="0"/>
                        <a:t>8x-3</a:t>
                      </a:r>
                      <a:endParaRPr lang="en-US" dirty="0"/>
                    </a:p>
                  </a:txBody>
                  <a:tcPr/>
                </a:tc>
                <a:tc>
                  <a:txBody>
                    <a:bodyPr/>
                    <a:lstStyle/>
                    <a:p>
                      <a:pPr algn="ctr"/>
                      <a:r>
                        <a:rPr lang="en-US" dirty="0" smtClean="0"/>
                        <a:t>6x-4</a:t>
                      </a:r>
                      <a:endParaRPr lang="en-US" dirty="0"/>
                    </a:p>
                  </a:txBody>
                  <a:tcPr/>
                </a:tc>
              </a:tr>
              <a:tr h="334270">
                <a:tc>
                  <a:txBody>
                    <a:bodyPr/>
                    <a:lstStyle/>
                    <a:p>
                      <a:pPr algn="ctr"/>
                      <a:r>
                        <a:rPr lang="en-US" baseline="0" dirty="0" smtClean="0"/>
                        <a:t>Time (s) </a:t>
                      </a:r>
                      <a:endParaRPr lang="en-US" dirty="0"/>
                    </a:p>
                  </a:txBody>
                  <a:tcPr/>
                </a:tc>
                <a:tc>
                  <a:txBody>
                    <a:bodyPr/>
                    <a:lstStyle/>
                    <a:p>
                      <a:pPr algn="ctr"/>
                      <a:r>
                        <a:rPr lang="en-US" dirty="0" smtClean="0"/>
                        <a:t>90</a:t>
                      </a:r>
                      <a:endParaRPr lang="en-US" dirty="0"/>
                    </a:p>
                  </a:txBody>
                  <a:tcPr/>
                </a:tc>
                <a:tc>
                  <a:txBody>
                    <a:bodyPr/>
                    <a:lstStyle/>
                    <a:p>
                      <a:pPr algn="ctr"/>
                      <a:r>
                        <a:rPr lang="en-US" dirty="0" smtClean="0"/>
                        <a:t>94</a:t>
                      </a:r>
                    </a:p>
                  </a:txBody>
                  <a:tcPr/>
                </a:tc>
                <a:tc>
                  <a:txBody>
                    <a:bodyPr/>
                    <a:lstStyle/>
                    <a:p>
                      <a:pPr algn="ctr"/>
                      <a:r>
                        <a:rPr lang="en-US" dirty="0" smtClean="0"/>
                        <a:t>99</a:t>
                      </a:r>
                    </a:p>
                  </a:txBody>
                  <a:tcPr/>
                </a:tc>
                <a:tc>
                  <a:txBody>
                    <a:bodyPr/>
                    <a:lstStyle/>
                    <a:p>
                      <a:pPr algn="ctr"/>
                      <a:r>
                        <a:rPr lang="en-US" dirty="0" smtClean="0"/>
                        <a:t>98</a:t>
                      </a:r>
                    </a:p>
                  </a:txBody>
                  <a:tcPr/>
                </a:tc>
              </a:tr>
              <a:tr h="334270">
                <a:tc>
                  <a:txBody>
                    <a:bodyPr/>
                    <a:lstStyle/>
                    <a:p>
                      <a:pPr algn="ctr"/>
                      <a:r>
                        <a:rPr lang="en-US" dirty="0" smtClean="0"/>
                        <a:t>Speedup</a:t>
                      </a:r>
                      <a:endParaRPr lang="en-US" dirty="0"/>
                    </a:p>
                  </a:txBody>
                  <a:tcPr/>
                </a:tc>
                <a:tc>
                  <a:txBody>
                    <a:bodyPr/>
                    <a:lstStyle/>
                    <a:p>
                      <a:pPr algn="ctr"/>
                      <a:r>
                        <a:rPr lang="en-US" dirty="0" smtClean="0"/>
                        <a:t>11.05</a:t>
                      </a:r>
                      <a:endParaRPr lang="en-US" dirty="0"/>
                    </a:p>
                  </a:txBody>
                  <a:tcPr/>
                </a:tc>
                <a:tc>
                  <a:txBody>
                    <a:bodyPr/>
                    <a:lstStyle/>
                    <a:p>
                      <a:pPr algn="ctr"/>
                      <a:r>
                        <a:rPr lang="en-US" dirty="0" smtClean="0"/>
                        <a:t>10.68</a:t>
                      </a:r>
                    </a:p>
                  </a:txBody>
                  <a:tcPr/>
                </a:tc>
                <a:tc>
                  <a:txBody>
                    <a:bodyPr/>
                    <a:lstStyle/>
                    <a:p>
                      <a:pPr algn="ctr"/>
                      <a:r>
                        <a:rPr lang="en-US" dirty="0" smtClean="0"/>
                        <a:t>10.13</a:t>
                      </a:r>
                    </a:p>
                  </a:txBody>
                  <a:tcPr/>
                </a:tc>
                <a:tc>
                  <a:txBody>
                    <a:bodyPr/>
                    <a:lstStyle/>
                    <a:p>
                      <a:pPr algn="ctr"/>
                      <a:r>
                        <a:rPr lang="en-US" dirty="0" smtClean="0"/>
                        <a:t>10.16</a:t>
                      </a:r>
                    </a:p>
                  </a:txBody>
                  <a:tcPr/>
                </a:tc>
              </a:tr>
            </a:tbl>
          </a:graphicData>
        </a:graphic>
      </p:graphicFrame>
      <p:sp>
        <p:nvSpPr>
          <p:cNvPr id="7" name="TextBox 6"/>
          <p:cNvSpPr txBox="1"/>
          <p:nvPr/>
        </p:nvSpPr>
        <p:spPr>
          <a:xfrm>
            <a:off x="984741" y="5580699"/>
            <a:ext cx="7291754" cy="646331"/>
          </a:xfrm>
          <a:prstGeom prst="rect">
            <a:avLst/>
          </a:prstGeom>
          <a:noFill/>
        </p:spPr>
        <p:txBody>
          <a:bodyPr wrap="square" rtlCol="0">
            <a:spAutoFit/>
          </a:bodyPr>
          <a:lstStyle/>
          <a:p>
            <a:r>
              <a:rPr lang="en-US" sz="1800" dirty="0" smtClean="0">
                <a:latin typeface="Calibri" pitchFamily="34" charset="0"/>
              </a:rPr>
              <a:t>Both SMP and MPP Hybrid provide consistent answers with multiple threads (NCPU=-</a:t>
            </a:r>
            <a:r>
              <a:rPr lang="en-US" sz="1800" smtClean="0">
                <a:latin typeface="Calibri" pitchFamily="34" charset="0"/>
              </a:rPr>
              <a:t>N); </a:t>
            </a:r>
            <a:endParaRPr lang="en-US" sz="1800" dirty="0" smtClean="0">
              <a:latin typeface="Calibri" pitchFamily="34" charset="0"/>
            </a:endParaRPr>
          </a:p>
        </p:txBody>
      </p:sp>
    </p:spTree>
    <p:extLst>
      <p:ext uri="{BB962C8B-B14F-4D97-AF65-F5344CB8AC3E}">
        <p14:creationId xmlns:p14="http://schemas.microsoft.com/office/powerpoint/2010/main" val="2336672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Mesh Domains</a:t>
            </a:r>
            <a:endParaRPr lang="en-US" dirty="0"/>
          </a:p>
        </p:txBody>
      </p:sp>
      <p:sp>
        <p:nvSpPr>
          <p:cNvPr id="5" name="内容占位符 2"/>
          <p:cNvSpPr>
            <a:spLocks noGrp="1"/>
          </p:cNvSpPr>
          <p:nvPr>
            <p:ph idx="1"/>
          </p:nvPr>
        </p:nvSpPr>
        <p:spPr>
          <a:xfrm>
            <a:off x="457200" y="966065"/>
            <a:ext cx="8229600" cy="2026517"/>
          </a:xfrm>
        </p:spPr>
        <p:txBody>
          <a:bodyPr/>
          <a:lstStyle/>
          <a:p>
            <a:pPr eaLnBrk="1" hangingPunct="1">
              <a:defRPr/>
            </a:pPr>
            <a:r>
              <a:rPr lang="en-US" altLang="zh-CN" sz="2400" dirty="0" smtClean="0"/>
              <a:t>Multiple meshes can be generated.</a:t>
            </a:r>
          </a:p>
          <a:p>
            <a:pPr eaLnBrk="1" hangingPunct="1">
              <a:spcBef>
                <a:spcPts val="600"/>
              </a:spcBef>
              <a:defRPr/>
            </a:pPr>
            <a:r>
              <a:rPr lang="en-US" altLang="zh-CN" sz="2400" dirty="0" smtClean="0"/>
              <a:t>Each mesh domain is solved independently; unaware of others’ existence.  </a:t>
            </a:r>
          </a:p>
          <a:p>
            <a:pPr eaLnBrk="1" hangingPunct="1">
              <a:spcBef>
                <a:spcPts val="600"/>
              </a:spcBef>
              <a:defRPr/>
            </a:pPr>
            <a:r>
              <a:rPr lang="en-US" altLang="zh-CN" sz="2400" dirty="0" smtClean="0"/>
              <a:t>Different meshes can occupy SAME spatial domain.  </a:t>
            </a:r>
            <a:endParaRPr lang="zh-CN" alt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11" y="3182350"/>
            <a:ext cx="4994564" cy="3085647"/>
          </a:xfrm>
          <a:prstGeom prst="rect">
            <a:avLst/>
          </a:prstGeom>
        </p:spPr>
      </p:pic>
    </p:spTree>
    <p:extLst>
      <p:ext uri="{BB962C8B-B14F-4D97-AF65-F5344CB8AC3E}">
        <p14:creationId xmlns:p14="http://schemas.microsoft.com/office/powerpoint/2010/main" val="4274470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CECFF"/>
        </a:solidFill>
        <a:ln w="57150">
          <a:noFill/>
          <a:round/>
          <a:headEnd type="oval" w="med" len="med"/>
          <a:tailEnd type="triangle" w="med" len="med"/>
        </a:ln>
        <a:extLst/>
      </a:spPr>
      <a:bodyPr rtlCol="0" anchor="ctr"/>
      <a:lstStyle>
        <a:defPPr>
          <a:defRPr sz="1800" dirty="0" smtClean="0">
            <a:solidFill>
              <a:schemeClr val="tx1">
                <a:lumMod val="65000"/>
                <a:lumOff val="35000"/>
              </a:schemeClr>
            </a:solidFill>
            <a:latin typeface="Calibri" pitchFamily="34" charset="0"/>
            <a:cs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txDef>
      <a:spPr>
        <a:noFill/>
      </a:spPr>
      <a:bodyPr wrap="none" rtlCol="0">
        <a:spAutoFit/>
      </a:bodyPr>
      <a:lstStyle>
        <a:defPPr>
          <a:defRPr sz="1600" dirty="0" smtClean="0">
            <a:solidFill>
              <a:srgbClr val="00B0F0"/>
            </a:solidFill>
            <a:latin typeface="Calibri" pitchFamily="34" charset="0"/>
            <a:cs typeface="Calibri"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125323</TotalTime>
  <Pages>62</Pages>
  <Words>590</Words>
  <Application>Microsoft Office PowerPoint</Application>
  <PresentationFormat>Letter Paper (8.5x11 in)</PresentationFormat>
  <Paragraphs>180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PowerPoint Presentation</vt:lpstr>
      <vt:lpstr>Overview</vt:lpstr>
      <vt:lpstr>Automated Mesh Generation</vt:lpstr>
      <vt:lpstr>Keywords</vt:lpstr>
      <vt:lpstr>Time Saving</vt:lpstr>
      <vt:lpstr>SMP &amp; MPP Hybrid Supported </vt:lpstr>
      <vt:lpstr>Donor Cell (1st order)</vt:lpstr>
      <vt:lpstr>Van Leer (2nd order)</vt:lpstr>
      <vt:lpstr>Multiple Mesh Domains</vt:lpstr>
      <vt:lpstr>Multiple Mesh Domains</vt:lpstr>
      <vt:lpstr>Supporting Large Problems</vt:lpstr>
      <vt:lpstr>PowerPoint Presentation</vt:lpstr>
    </vt:vector>
  </TitlesOfParts>
  <Company>LSTC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Developments in  LS-DYNA</dc:title>
  <dc:creator>LSTC</dc:creator>
  <cp:lastModifiedBy>hao</cp:lastModifiedBy>
  <cp:revision>1822</cp:revision>
  <cp:lastPrinted>1999-06-10T15:41:53Z</cp:lastPrinted>
  <dcterms:created xsi:type="dcterms:W3CDTF">2005-06-15T21:26:25Z</dcterms:created>
  <dcterms:modified xsi:type="dcterms:W3CDTF">2015-12-11T18:26:20Z</dcterms:modified>
</cp:coreProperties>
</file>